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embeddedFontLst>
    <p:embeddedFont>
      <p:font typeface="Montserrat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Montserrat-regular.fntdata"/><Relationship Id="rId21" Type="http://schemas.openxmlformats.org/officeDocument/2006/relationships/slide" Target="slides/slide16.xml"/><Relationship Id="rId24" Type="http://schemas.openxmlformats.org/officeDocument/2006/relationships/font" Target="fonts/Montserrat-italic.fntdata"/><Relationship Id="rId23" Type="http://schemas.openxmlformats.org/officeDocument/2006/relationships/font" Target="fonts/Montserra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e26e8e858c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e26e8e858c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e26e8e858c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e26e8e858c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e26e8e858c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e26e8e858c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e26e8e858c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e26e8e858c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e26e8e858c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e26e8e858c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e26e8e858c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e26e8e858c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e26e8e858c_0_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e26e8e858c_0_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e26e8e858c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e26e8e858c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e26e8e858c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e26e8e858c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e26e8e858c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e26e8e858c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e26e8e858c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e26e8e858c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e26e8e858c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e26e8e858c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e26e8e858c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e26e8e858c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e26e8e858c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e26e8e858c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e26e8e858c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e26e8e858c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2800"/>
              <a:buFont typeface="Montserrat"/>
              <a:buNone/>
              <a:defRPr b="1" sz="2800">
                <a:solidFill>
                  <a:srgbClr val="134F5C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2800"/>
              <a:buFont typeface="Montserrat"/>
              <a:buNone/>
              <a:defRPr b="1" sz="2800">
                <a:solidFill>
                  <a:srgbClr val="134F5C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2800"/>
              <a:buFont typeface="Montserrat"/>
              <a:buNone/>
              <a:defRPr b="1" sz="2800">
                <a:solidFill>
                  <a:srgbClr val="134F5C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2800"/>
              <a:buFont typeface="Montserrat"/>
              <a:buNone/>
              <a:defRPr b="1" sz="2800">
                <a:solidFill>
                  <a:srgbClr val="134F5C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2800"/>
              <a:buFont typeface="Montserrat"/>
              <a:buNone/>
              <a:defRPr b="1" sz="2800">
                <a:solidFill>
                  <a:srgbClr val="134F5C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2800"/>
              <a:buFont typeface="Montserrat"/>
              <a:buNone/>
              <a:defRPr b="1" sz="2800">
                <a:solidFill>
                  <a:srgbClr val="134F5C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2800"/>
              <a:buFont typeface="Montserrat"/>
              <a:buNone/>
              <a:defRPr b="1" sz="2800">
                <a:solidFill>
                  <a:srgbClr val="134F5C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2800"/>
              <a:buFont typeface="Montserrat"/>
              <a:buNone/>
              <a:defRPr b="1" sz="2800">
                <a:solidFill>
                  <a:srgbClr val="134F5C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2800"/>
              <a:buFont typeface="Montserrat"/>
              <a:buNone/>
              <a:defRPr b="1" sz="2800">
                <a:solidFill>
                  <a:srgbClr val="134F5C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lipsum.com/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Roteiro de Entrega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pt-BR"/>
              <a:t>Geração de alternativas 2 </a:t>
            </a:r>
            <a:endParaRPr/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/>
              <a:t>As 3 ideias selecionadas com 3 variações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Capa aberta</a:t>
            </a:r>
            <a:endParaRPr/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Mockup da capa</a:t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Estudos das páginas</a:t>
            </a:r>
            <a:endParaRPr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Falsa folha de rosto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folha de rosto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índice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pré-textural (abertura)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Inicio de capitulo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Miolo (Texto + texto imagem)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Colocar o JPGs das páginas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/>
              <a:t>Preencher a mancha tipográfica com Lorem Ipsum (ex: </a:t>
            </a:r>
            <a:r>
              <a:rPr lang="pt-BR" u="sng">
                <a:solidFill>
                  <a:schemeClr val="hlink"/>
                </a:solidFill>
                <a:hlinkClick r:id="rId3"/>
              </a:rPr>
              <a:t>https://www.lipsum.com/</a:t>
            </a:r>
            <a:r>
              <a:rPr lang="pt-BR"/>
              <a:t>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/>
              <a:t> 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Posts de divulgação</a:t>
            </a:r>
            <a:endParaRPr/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Orçamento do livro </a:t>
            </a:r>
            <a:endParaRPr/>
          </a:p>
        </p:txBody>
      </p:sp>
      <p:sp>
        <p:nvSpPr>
          <p:cNvPr id="139" name="Google Shape;139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/>
              <a:t>print do orçamento de gráfica digital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Consideração</a:t>
            </a:r>
            <a:endParaRPr/>
          </a:p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Título do livro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151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Seu nome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Seu crachá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Pesquisa </a:t>
            </a:r>
            <a:r>
              <a:rPr lang="pt-BR"/>
              <a:t>iconográfica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Mood Board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Concorrentes, antecedentes e similares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Escala semântica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Mindmap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Trabalho do designer de </a:t>
            </a:r>
            <a:r>
              <a:rPr lang="pt-BR"/>
              <a:t>referência</a:t>
            </a:r>
            <a:endParaRPr/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/>
              <a:t>Colocar o Link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Geração de alternativas 1 </a:t>
            </a:r>
            <a:endParaRPr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Os 10 caminhos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