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724C6D-2550-4E3B-8FA4-4180D85230CE}">
  <a:tblStyle styleId="{73724C6D-2550-4E3B-8FA4-4180D85230C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0b84891d4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40b84891d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0b84891d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40b84891d4_0_5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0b84891d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40b84891d4_0_6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0b84891d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40b84891d4_0_7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0b84891d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40b84891d4_0_7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0b84891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40b84891d4_0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0b84891d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340b84891d4_0_1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0b84891d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340b84891d4_0_2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0b84891d4_0_2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0b84891d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0b84891d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40b84891d4_0_3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0b84891d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40b84891d4_0_4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0b84891d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40b84891d4_0_4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0b84891d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0b84891d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1950" lvl="0" marL="45720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Slide de títul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4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4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4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4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4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4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4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4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400" u="none" cap="none" strike="noStrike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2987675" y="4767263"/>
            <a:ext cx="3168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500"/>
              <a:buNone/>
              <a:defRPr i="0" sz="4000" u="none" cap="none" strike="noStrike"/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500"/>
              <a:buNone/>
              <a:defRPr i="0" sz="4000" u="none" cap="none" strike="noStrike"/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500"/>
              <a:buNone/>
              <a:defRPr i="0" sz="4000" u="none" cap="none" strike="noStrike"/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500"/>
              <a:buNone/>
              <a:defRPr i="0" sz="4000" u="none" cap="none" strike="noStrike"/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500"/>
              <a:buNone/>
              <a:defRPr i="0" sz="4000" u="none" cap="none" strike="noStrike"/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500"/>
              <a:buNone/>
              <a:defRPr i="0" sz="4000" u="none" cap="none" strike="noStrike"/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500"/>
              <a:buNone/>
              <a:defRPr i="0" sz="4000" u="none" cap="none" strike="noStrike"/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500"/>
              <a:buNone/>
              <a:defRPr i="0" sz="4000" u="none" cap="none" strike="noStrike"/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500"/>
              <a:buNone/>
              <a:defRPr i="0" sz="4000" u="none" cap="none" strike="noStrike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735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i="0" sz="2500" u="none" cap="none" strike="noStrike">
                <a:solidFill>
                  <a:schemeClr val="dk1"/>
                </a:solidFill>
              </a:defRPr>
            </a:lvl1pPr>
            <a:lvl2pPr indent="-36195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i="0" sz="2100" u="none" cap="none" strike="noStrike">
                <a:solidFill>
                  <a:schemeClr val="dk1"/>
                </a:solidFill>
              </a:defRPr>
            </a:lvl2pPr>
            <a:lvl3pPr indent="-33655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i="0" u="none" cap="none" strike="noStrike">
                <a:solidFill>
                  <a:schemeClr val="dk1"/>
                </a:solidFill>
              </a:defRPr>
            </a:lvl3pPr>
            <a:lvl4pPr indent="-31115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i="0" sz="1300" u="none" cap="none" strike="noStrike">
                <a:solidFill>
                  <a:schemeClr val="dk1"/>
                </a:solidFill>
              </a:defRPr>
            </a:lvl4pPr>
            <a:lvl5pPr indent="-31115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i="0" sz="1300" u="none" cap="none" strike="noStrike">
                <a:solidFill>
                  <a:schemeClr val="dk1"/>
                </a:solidFill>
              </a:defRPr>
            </a:lvl5pPr>
            <a:lvl6pPr indent="-31115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i="0" sz="1300" u="none" cap="none" strike="noStrike">
                <a:solidFill>
                  <a:schemeClr val="dk1"/>
                </a:solidFill>
              </a:defRPr>
            </a:lvl6pPr>
            <a:lvl7pPr indent="-311150" lvl="6" marL="3200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i="0" sz="1300" u="none" cap="none" strike="noStrike">
                <a:solidFill>
                  <a:schemeClr val="dk1"/>
                </a:solidFill>
              </a:defRPr>
            </a:lvl7pPr>
            <a:lvl8pPr indent="-311150" lvl="7" marL="3657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i="0" sz="1300" u="none" cap="none" strike="noStrike">
                <a:solidFill>
                  <a:schemeClr val="dk1"/>
                </a:solidFill>
              </a:defRPr>
            </a:lvl8pPr>
            <a:lvl9pPr indent="-311150" lvl="8" marL="4114800" marR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Char char="•"/>
              <a:defRPr i="0" sz="13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2987675" y="4767263"/>
            <a:ext cx="3168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Montserrat"/>
              <a:buNone/>
              <a:defRPr b="1" sz="28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19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erriweather"/>
              <a:buChar char="●"/>
              <a:defRPr sz="21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"/>
              <a:buChar char="○"/>
              <a:defRPr sz="17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"/>
              <a:buChar char="■"/>
              <a:defRPr sz="17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"/>
              <a:buChar char="●"/>
              <a:defRPr sz="17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"/>
              <a:buChar char="○"/>
              <a:defRPr sz="17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"/>
              <a:buChar char="■"/>
              <a:defRPr sz="17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"/>
              <a:buChar char="●"/>
              <a:defRPr sz="17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"/>
              <a:buChar char="○"/>
              <a:defRPr sz="17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erriweather"/>
              <a:buChar char="■"/>
              <a:defRPr sz="17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Worksheet TCC</a:t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Soluções existente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Soluções para problemas similares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400"/>
              <a:buFont typeface="Calibri"/>
              <a:buNone/>
            </a:pPr>
            <a:r>
              <a:rPr lang="pt-BR"/>
              <a:t>Mapa mental</a:t>
            </a:r>
            <a:endParaRPr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Copiar o mapa mental feito na disciplina do seminário.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400"/>
              <a:buFont typeface="Calibri"/>
              <a:buNone/>
            </a:pPr>
            <a:r>
              <a:rPr lang="pt-BR"/>
              <a:t>Argumento do projeto</a:t>
            </a:r>
            <a:endParaRPr/>
          </a:p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Baseado no texto </a:t>
            </a:r>
            <a:r>
              <a:rPr b="1" lang="pt-BR"/>
              <a:t>A Arte da pesquisa.</a:t>
            </a:r>
            <a:r>
              <a:rPr lang="pt-BR"/>
              <a:t> Booth, et al. (p.117, 2000) descreva o argumento do projeto.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Arte da pesquisa_cap7_Argumento.pdf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também</a:t>
            </a:r>
            <a:r>
              <a:rPr lang="pt-BR"/>
              <a:t> no naolab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612" y="2324622"/>
            <a:ext cx="598883" cy="60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400"/>
              <a:buFont typeface="Calibri"/>
              <a:buNone/>
            </a:pPr>
            <a:r>
              <a:rPr lang="pt-BR"/>
              <a:t>Estratégia de criação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Monte uma caixa morfológica que possa ser utilizada no projeto.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400"/>
              <a:buFont typeface="Calibri"/>
              <a:buNone/>
            </a:pPr>
            <a:r>
              <a:rPr lang="pt-BR"/>
              <a:t>Cronograma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Incluir e copiar aqui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□ Momento respiro</a:t>
            </a:r>
            <a:r>
              <a:rPr lang="pt-BR"/>
              <a:t> (um tempo para avaliar o projeto antes da entrega)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□ Check point  (</a:t>
            </a:r>
            <a:r>
              <a:rPr lang="pt-BR"/>
              <a:t>para conferir andamento)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Tempo semanal dedicada ao</a:t>
            </a:r>
            <a:r>
              <a:rPr lang="pt-BR"/>
              <a:t> projeto</a:t>
            </a:r>
            <a:r>
              <a:rPr lang="pt-BR"/>
              <a:t>: _______</a:t>
            </a:r>
            <a:r>
              <a:rPr lang="pt-BR"/>
              <a:t> horas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400"/>
              <a:buFont typeface="Calibri"/>
              <a:buNone/>
            </a:pPr>
            <a:r>
              <a:rPr lang="pt-BR"/>
              <a:t>O worksheet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pt-BR"/>
              <a:t>Este worksheet é parte da orientação e funciona como um questionário, que ao ser preenchido, vira uma apresentação.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pt-BR"/>
              <a:t>As maiorias das questões já foram abordadas na disciplina do seminário TCC, assim é só copiar e colar</a:t>
            </a:r>
            <a:r>
              <a:rPr lang="pt-BR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400"/>
              <a:buFont typeface="Calibri"/>
              <a:buNone/>
            </a:pPr>
            <a:r>
              <a:rPr lang="pt-BR"/>
              <a:t>Autores</a:t>
            </a:r>
            <a:endParaRPr/>
          </a:p>
        </p:txBody>
      </p:sp>
      <p:graphicFrame>
        <p:nvGraphicFramePr>
          <p:cNvPr id="79" name="Google Shape;79;p17"/>
          <p:cNvGraphicFramePr/>
          <p:nvPr/>
        </p:nvGraphicFramePr>
        <p:xfrm>
          <a:off x="428625" y="11787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{73724C6D-2550-4E3B-8FA4-4180D85230CE}</a:tableStyleId>
              </a:tblPr>
              <a:tblGrid>
                <a:gridCol w="1985150"/>
                <a:gridCol w="2772575"/>
                <a:gridCol w="3471850"/>
              </a:tblGrid>
              <a:tr h="47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pt-BR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Nome: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400" u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0" lang="pt-BR" sz="1400" u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Celular*: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96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96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9610"/>
                      </a:schemeClr>
                    </a:solidFill>
                  </a:tcPr>
                </a:tc>
              </a:tr>
              <a:tr h="27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0" lang="pt-BR" sz="1400" u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Email: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8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0" lang="pt-BR" sz="1400" u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Foto 3x4**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96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96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961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0" name="Google Shape;80;p17"/>
          <p:cNvSpPr txBox="1"/>
          <p:nvPr/>
        </p:nvSpPr>
        <p:spPr>
          <a:xfrm>
            <a:off x="500062" y="4393406"/>
            <a:ext cx="8286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/>
              <a:t>*   Para desmarcar eventualmente uma orientação.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/>
              <a:t>** Para conseguir lembrar quem foi o orientando daqui há alguns anos.</a:t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3071712" y="2464594"/>
            <a:ext cx="1500300" cy="15537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6089225" y="2464594"/>
            <a:ext cx="1500300" cy="15537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400"/>
              <a:buFont typeface="Calibri"/>
              <a:buNone/>
            </a:pPr>
            <a:r>
              <a:rPr lang="pt-BR"/>
              <a:t>O problema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2900">
                <a:latin typeface="Merriweather"/>
                <a:ea typeface="Merriweather"/>
                <a:cs typeface="Merriweather"/>
                <a:sym typeface="Merriweather"/>
              </a:rPr>
              <a:t>Incluir o problema do projeto</a:t>
            </a:r>
            <a:endParaRPr sz="29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Copiar os objetivos mais relevantes da proposta.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1.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2.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3.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400"/>
              <a:buFont typeface="Calibri"/>
              <a:buNone/>
            </a:pPr>
            <a:r>
              <a:rPr lang="pt-BR"/>
              <a:t>Abrangência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Quais são as peças que o projeto vai produzir?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1.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2.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3.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400"/>
              <a:buFont typeface="Calibri"/>
              <a:buNone/>
            </a:pPr>
            <a:r>
              <a:rPr lang="pt-BR"/>
              <a:t>Meta ambiciosa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Escreva uma meta ambiciosa (não precisa constar na proposta).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Meta ambiciosa: _____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4400"/>
              <a:buFont typeface="Calibri"/>
              <a:buNone/>
            </a:pPr>
            <a:r>
              <a:rPr lang="pt-BR"/>
              <a:t>Espaço do problema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Descrever o espaço do problema conforme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Baxter, M. </a:t>
            </a:r>
            <a:r>
              <a:rPr b="1" lang="pt-BR"/>
              <a:t>Projeto de produto.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pt-BR"/>
            </a:br>
            <a:r>
              <a:rPr lang="pt-BR"/>
              <a:t>te</a:t>
            </a:r>
            <a:r>
              <a:rPr lang="pt-BR"/>
              <a:t>xto d</a:t>
            </a:r>
            <a:r>
              <a:rPr lang="pt-BR"/>
              <a:t>isponível no naoLab: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/>
              <a:t>http://naolab.nexodesign.com.br/textos-para-tcc	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/>
              <a:t>	espaço do problema.PDF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481" y="0"/>
            <a:ext cx="66836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