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Merriweather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4347f01b0_0_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4347f01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59a2c6df8_4_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59a2c6df8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36aec652f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36aec65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692d13cd4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692d13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4f3a154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4f3a154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4347f01b0_0_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44347f01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219e8000c_0_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e219e800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219e800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e219e8000c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59a2c6df8_4_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59a2c6df8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e4f3a154f_0_20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e4f3a154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692d13cd4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692d13c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864a7d755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864a7d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4347f01b0_0_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4347f01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347f01b0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4347f0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39cc83551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39cc83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e4f3a154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e4f3a154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2172cac9e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2172cac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2c5e7d7ad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e2c5e7d7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59a2c6df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59a2c6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794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2200"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900"/>
            </a:lvl2pPr>
            <a:lvl3pPr indent="-292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/>
            </a:lvl3pPr>
            <a:lvl4pPr indent="-2984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300"/>
            </a:lvl4pPr>
            <a:lvl5pPr indent="-2984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300"/>
            </a:lvl5pPr>
            <a:lvl6pPr indent="-2984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6pPr>
            <a:lvl7pPr indent="-2984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7pPr>
            <a:lvl8pPr indent="-2984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8pPr>
            <a:lvl9pPr indent="-2984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bg>
      <p:bgPr>
        <a:solidFill>
          <a:srgbClr val="FF00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93C47D"/>
              </a:buClr>
              <a:buSzPts val="2700"/>
              <a:buNone/>
              <a:defRPr sz="2700">
                <a:solidFill>
                  <a:srgbClr val="93C47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3C47D"/>
              </a:buClr>
              <a:buSzPts val="2300"/>
              <a:buNone/>
              <a:defRPr sz="2300">
                <a:solidFill>
                  <a:srgbClr val="93C47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3C47D"/>
              </a:buClr>
              <a:buSzPts val="1900"/>
              <a:buNone/>
              <a:defRPr sz="1900">
                <a:solidFill>
                  <a:srgbClr val="93C47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•"/>
              <a:defRPr i="0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–"/>
              <a:defRPr i="0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•"/>
              <a:defRPr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–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»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presentation/d/1AY8SaSbqRXTdxHqxVEpa2dy427Vf913dGVsqnfPMP_0/edit#slide=id.p1" TargetMode="External"/><Relationship Id="rId4" Type="http://schemas.openxmlformats.org/officeDocument/2006/relationships/hyperlink" Target="https://docs.google.com/presentation/d/1AY8SaSbqRXTdxHqxVEpa2dy427Vf913dGVsqnfPMP_0/edit#slide=id.p1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CAPA: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Nome da Comunidade Criativa (ONG)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Equipe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Conceito da comunidade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2700"/>
              <a:t>Serviço principal</a:t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100"/>
              <a:t> </a:t>
            </a:r>
            <a:r>
              <a:rPr lang="pt-BR" sz="2700"/>
              <a:t>Serviços secundários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Apresentar o funcionamento da comunidade por imagens.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Divulgação;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Pontos de contatos;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Relatórios;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Interações;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As iniciativas sempre envolvem pessoas… logo…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Personas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Estabelecer 2 ou 3 personas para a análise proposição de melhorias para o projeto.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! Os personas </a:t>
            </a:r>
            <a:r>
              <a:rPr lang="pt-BR"/>
              <a:t>devem</a:t>
            </a:r>
            <a:r>
              <a:rPr lang="pt-BR"/>
              <a:t> ser utilizados quando for analisar o mapa do sistema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Storyboard (AS IS)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Atores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Grupo de voluntários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Colaboradores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Usuários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Recrutadores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Mapa do sistema (AS IS)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01" y="1197575"/>
            <a:ext cx="4706600" cy="35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Elaborar um mapa do sistema, atentando para os fluxos de informação e destacando as diversas ações da organização em torno de sua atividade principal (core competence).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mas entender que há atividade RH, parcerias, divulgação … muitas vezes </a:t>
            </a:r>
            <a:r>
              <a:rPr lang="pt-BR"/>
              <a:t>às</a:t>
            </a:r>
            <a:r>
              <a:rPr lang="pt-BR"/>
              <a:t> oportunidade estão fora do core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457200" y="1954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Benefícios sociais, ambientais e ODS</a:t>
            </a:r>
            <a:endParaRPr b="1" sz="3000"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Apresentar os benefícios e os ODS que atendem.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777"/>
              <a:buFont typeface="Arial"/>
              <a:buNone/>
            </a:pPr>
            <a:r>
              <a:rPr lang="pt-BR" sz="1800"/>
              <a:t>Identificar uma iniciativa de comunidade criativa, que seja regional, que você tenha acesso e consiga um contato pessoal. (colocar o nome e contato do mesmo)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7"/>
              <a:buFont typeface="Arial"/>
              <a:buNone/>
            </a:pPr>
            <a:r>
              <a:rPr lang="pt-BR" sz="1800"/>
              <a:t>Coletar dados sobre funcionamento, origem, etc. Colocar fotos de preferência </a:t>
            </a:r>
            <a:r>
              <a:rPr lang="pt-BR" sz="1800"/>
              <a:t>retiradas</a:t>
            </a:r>
            <a:r>
              <a:rPr lang="pt-BR" sz="1800"/>
              <a:t> pela equipe.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7"/>
              <a:buFont typeface="Arial"/>
              <a:buNone/>
            </a:pPr>
            <a:r>
              <a:rPr lang="pt-BR" sz="1800"/>
              <a:t>Apontar os requisitos de sustentabilidade que esta comunidade atende na dimensão ambiental ou social e justifique.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7"/>
              <a:buFont typeface="Arial"/>
              <a:buNone/>
            </a:pPr>
            <a:r>
              <a:rPr lang="pt-BR" sz="1800"/>
              <a:t>Apontar as oportunidades de design (Anotar na apresentação)</a:t>
            </a:r>
            <a:endParaRPr sz="1800"/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pt-BR" sz="1800"/>
              <a:t>conforme os “Eixos de Atuação”. </a:t>
            </a:r>
            <a:endParaRPr sz="1800"/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pt-BR" sz="1800"/>
              <a:t>conforme diretrizes da sustentabilidade.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2777"/>
              <a:buFont typeface="Arial"/>
              <a:buNone/>
            </a:pPr>
            <a:r>
              <a:rPr lang="pt-BR" sz="1800"/>
              <a:t>Selecione algumas oportunidade e desenvolver concept da ideia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Desenvolver</a:t>
            </a:r>
            <a:endParaRPr/>
          </a:p>
        </p:txBody>
      </p:sp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Apontar as oportunidades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Listagem das melhorias</a:t>
            </a:r>
            <a:endParaRPr b="1" sz="3000"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Apontar as oportunidades de design (Anotar na apresentação)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conforme os “Eixos de Atuação” +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conforme diretrizes da sustentabilidade.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Neste slide é fruto de um </a:t>
            </a:r>
            <a:r>
              <a:rPr i="1" lang="pt-BR"/>
              <a:t>brainstorming</a:t>
            </a:r>
            <a:endParaRPr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Seleção de ideia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Selecionar entre as oportunidades, algumas ideias (mais de uma).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00FF"/>
                </a:highlight>
              </a:rPr>
              <a:t>Privilegiar ideias que </a:t>
            </a:r>
            <a:r>
              <a:rPr lang="pt-BR">
                <a:highlight>
                  <a:srgbClr val="FF00FF"/>
                </a:highlight>
              </a:rPr>
              <a:t>contribuam</a:t>
            </a:r>
            <a:r>
              <a:rPr lang="pt-BR">
                <a:highlight>
                  <a:srgbClr val="FF00FF"/>
                </a:highlight>
              </a:rPr>
              <a:t> de </a:t>
            </a:r>
            <a:r>
              <a:rPr b="1" lang="pt-BR">
                <a:highlight>
                  <a:srgbClr val="FF00FF"/>
                </a:highlight>
              </a:rPr>
              <a:t>maneira </a:t>
            </a:r>
            <a:r>
              <a:rPr b="1" lang="pt-BR">
                <a:highlight>
                  <a:srgbClr val="FF00FF"/>
                </a:highlight>
              </a:rPr>
              <a:t>sistêmica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(ou </a:t>
            </a:r>
            <a:r>
              <a:rPr lang="pt-BR"/>
              <a:t>seja, acione</a:t>
            </a:r>
            <a:r>
              <a:rPr lang="pt-BR"/>
              <a:t> mais de um ator existente ou sugerido).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Apresente a razão da escolha das ideias.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Não se limitar a peças de design gráfico convencional.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Mapa do sistema Melhorias (TO BE)</a:t>
            </a:r>
            <a:endParaRPr b="1" sz="3000"/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Apresentar as </a:t>
            </a:r>
            <a:r>
              <a:rPr lang="pt-BR"/>
              <a:t>proposições de melhorias no sistema.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Perspectivas para o futuro</a:t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Incluir considerações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DESIS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Fazer um ppt no modelo a seguir também: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3"/>
              </a:rPr>
              <a:t>https://docs.google.com/presentation/d/1AY8SaSbqRXTdxHqxVEpa2dy427Vf913dGVsqnfPMP_0/edit#slide=id.p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1</a:t>
            </a:r>
            <a:endParaRPr sz="2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Descobrir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Orientações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Estes slides </a:t>
            </a:r>
            <a:r>
              <a:rPr lang="pt-BR"/>
              <a:t>orientam</a:t>
            </a:r>
            <a:r>
              <a:rPr lang="pt-BR"/>
              <a:t> a realização do trabalho.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slides com fundo creme devem ser deletados na entrega.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enunciados dos slides também podem ser suprimidos.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Equipe de 3 a 5 pessoas (Trabalhar em equipe faz parte do aprendizado)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 visual desta apresentação deve ser personalizado.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Premissa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B</a:t>
            </a:r>
            <a:r>
              <a:rPr lang="pt-BR"/>
              <a:t>uscar soluções integradas que combinem produtos, serviços, modelos de negócios e cadeias de valor: Abordagem de sistema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</a:t>
            </a:r>
            <a:r>
              <a:rPr lang="pt-BR"/>
              <a:t>bordagem de baixo para cima (</a:t>
            </a:r>
            <a:r>
              <a:rPr i="1" lang="pt-BR"/>
              <a:t>Bottom-up Approach</a:t>
            </a:r>
            <a:r>
              <a:rPr lang="pt-BR"/>
              <a:t>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/>
              <a:t>Ideia </a:t>
            </a:r>
            <a:r>
              <a:rPr lang="pt-BR"/>
              <a:t>é que o design pode desempenhar apoio na promoção e ampliação </a:t>
            </a:r>
            <a:r>
              <a:rPr lang="pt-BR"/>
              <a:t>dessas</a:t>
            </a:r>
            <a:r>
              <a:rPr lang="pt-BR"/>
              <a:t> inovações.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Eixos de atuação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Por meio</a:t>
            </a:r>
            <a:r>
              <a:rPr lang="pt-BR"/>
              <a:t> da pesquisa em campo, o designer busca de forma etnográfica, recolher elementos que favorecem a análise e reflexão, sobre o melhor os caminhos a serem seguidos por uma possível intervenção projetual. Entre os aspectos analisados estão: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gestão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produção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configuração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comunicação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disponibilização (Comercialização)</a:t>
            </a: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6463949" y="2325113"/>
            <a:ext cx="1967865" cy="2030729"/>
            <a:chOff x="4633849" y="3786263"/>
            <a:chExt cx="1967865" cy="2030729"/>
          </a:xfrm>
        </p:grpSpPr>
        <p:sp>
          <p:nvSpPr>
            <p:cNvPr id="113" name="Google Shape;113;p19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1298448" y="649224"/>
                  </a:move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649224" y="0"/>
                  </a:move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4633849" y="3786263"/>
              <a:ext cx="1967865" cy="2030729"/>
            </a:xfrm>
            <a:custGeom>
              <a:rect b="b" l="l" r="r" t="t"/>
              <a:pathLst>
                <a:path extrusionOk="0" h="2030729" w="1967865">
                  <a:moveTo>
                    <a:pt x="946404" y="1009650"/>
                  </a:moveTo>
                  <a:lnTo>
                    <a:pt x="878586" y="900684"/>
                  </a:lnTo>
                  <a:lnTo>
                    <a:pt x="858850" y="933081"/>
                  </a:lnTo>
                  <a:lnTo>
                    <a:pt x="19812" y="416814"/>
                  </a:lnTo>
                  <a:lnTo>
                    <a:pt x="0" y="449580"/>
                  </a:lnTo>
                  <a:lnTo>
                    <a:pt x="838720" y="966114"/>
                  </a:lnTo>
                  <a:lnTo>
                    <a:pt x="819150" y="998220"/>
                  </a:lnTo>
                  <a:lnTo>
                    <a:pt x="875538" y="1003274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46404" y="1009650"/>
                  </a:moveTo>
                  <a:lnTo>
                    <a:pt x="826770" y="1055370"/>
                  </a:lnTo>
                  <a:lnTo>
                    <a:pt x="854913" y="1080973"/>
                  </a:lnTo>
                  <a:lnTo>
                    <a:pt x="140208" y="1860042"/>
                  </a:lnTo>
                  <a:lnTo>
                    <a:pt x="168402" y="1885950"/>
                  </a:lnTo>
                  <a:lnTo>
                    <a:pt x="883234" y="1106741"/>
                  </a:lnTo>
                  <a:lnTo>
                    <a:pt x="896112" y="1118463"/>
                  </a:lnTo>
                  <a:lnTo>
                    <a:pt x="911352" y="1132332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94410" y="819912"/>
                  </a:moveTo>
                  <a:lnTo>
                    <a:pt x="956360" y="822718"/>
                  </a:lnTo>
                  <a:lnTo>
                    <a:pt x="893826" y="0"/>
                  </a:lnTo>
                  <a:lnTo>
                    <a:pt x="855726" y="3048"/>
                  </a:lnTo>
                  <a:lnTo>
                    <a:pt x="918298" y="825525"/>
                  </a:lnTo>
                  <a:lnTo>
                    <a:pt x="880872" y="828294"/>
                  </a:lnTo>
                  <a:lnTo>
                    <a:pt x="946404" y="938022"/>
                  </a:lnTo>
                  <a:lnTo>
                    <a:pt x="957834" y="909891"/>
                  </a:lnTo>
                  <a:lnTo>
                    <a:pt x="994410" y="819912"/>
                  </a:lnTo>
                  <a:close/>
                </a:path>
                <a:path extrusionOk="0" h="2030729" w="1967865">
                  <a:moveTo>
                    <a:pt x="1820418" y="448818"/>
                  </a:moveTo>
                  <a:lnTo>
                    <a:pt x="1799082" y="417576"/>
                  </a:lnTo>
                  <a:lnTo>
                    <a:pt x="1030922" y="930427"/>
                  </a:lnTo>
                  <a:lnTo>
                    <a:pt x="1009650" y="898398"/>
                  </a:lnTo>
                  <a:lnTo>
                    <a:pt x="946404" y="1009650"/>
                  </a:lnTo>
                  <a:lnTo>
                    <a:pt x="1014984" y="1000963"/>
                  </a:lnTo>
                  <a:lnTo>
                    <a:pt x="1072896" y="993648"/>
                  </a:lnTo>
                  <a:lnTo>
                    <a:pt x="1051852" y="961936"/>
                  </a:lnTo>
                  <a:lnTo>
                    <a:pt x="1820418" y="448818"/>
                  </a:lnTo>
                  <a:close/>
                </a:path>
                <a:path extrusionOk="0" h="2030729" w="1967865">
                  <a:moveTo>
                    <a:pt x="1967484" y="2004060"/>
                  </a:moveTo>
                  <a:lnTo>
                    <a:pt x="1040511" y="1077087"/>
                  </a:lnTo>
                  <a:lnTo>
                    <a:pt x="1067562" y="1050036"/>
                  </a:lnTo>
                  <a:lnTo>
                    <a:pt x="946404" y="1009650"/>
                  </a:lnTo>
                  <a:lnTo>
                    <a:pt x="986790" y="1130808"/>
                  </a:lnTo>
                  <a:lnTo>
                    <a:pt x="1000506" y="1117092"/>
                  </a:lnTo>
                  <a:lnTo>
                    <a:pt x="1013841" y="1103757"/>
                  </a:lnTo>
                  <a:lnTo>
                    <a:pt x="1940814" y="2030730"/>
                  </a:lnTo>
                  <a:lnTo>
                    <a:pt x="1967484" y="2004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5221363" y="4435475"/>
              <a:ext cx="719454" cy="719454"/>
            </a:xfrm>
            <a:custGeom>
              <a:rect b="b" l="l" r="r" t="t"/>
              <a:pathLst>
                <a:path extrusionOk="0" h="719454" w="719454">
                  <a:moveTo>
                    <a:pt x="359663" y="0"/>
                  </a:moveTo>
                  <a:lnTo>
                    <a:pt x="310808" y="3278"/>
                  </a:lnTo>
                  <a:lnTo>
                    <a:pt x="263965" y="12830"/>
                  </a:lnTo>
                  <a:lnTo>
                    <a:pt x="219563" y="28229"/>
                  </a:lnTo>
                  <a:lnTo>
                    <a:pt x="178025" y="49050"/>
                  </a:lnTo>
                  <a:lnTo>
                    <a:pt x="139779" y="74866"/>
                  </a:lnTo>
                  <a:lnTo>
                    <a:pt x="105251" y="105251"/>
                  </a:lnTo>
                  <a:lnTo>
                    <a:pt x="74866" y="139779"/>
                  </a:lnTo>
                  <a:lnTo>
                    <a:pt x="49050" y="178025"/>
                  </a:lnTo>
                  <a:lnTo>
                    <a:pt x="28229" y="219563"/>
                  </a:lnTo>
                  <a:lnTo>
                    <a:pt x="12830" y="263965"/>
                  </a:lnTo>
                  <a:lnTo>
                    <a:pt x="3278" y="310808"/>
                  </a:lnTo>
                  <a:lnTo>
                    <a:pt x="0" y="359664"/>
                  </a:lnTo>
                  <a:lnTo>
                    <a:pt x="3278" y="408359"/>
                  </a:lnTo>
                  <a:lnTo>
                    <a:pt x="12830" y="455097"/>
                  </a:lnTo>
                  <a:lnTo>
                    <a:pt x="28229" y="499443"/>
                  </a:lnTo>
                  <a:lnTo>
                    <a:pt x="49050" y="540963"/>
                  </a:lnTo>
                  <a:lnTo>
                    <a:pt x="74866" y="579224"/>
                  </a:lnTo>
                  <a:lnTo>
                    <a:pt x="105251" y="613791"/>
                  </a:lnTo>
                  <a:lnTo>
                    <a:pt x="139779" y="644230"/>
                  </a:lnTo>
                  <a:lnTo>
                    <a:pt x="178025" y="670108"/>
                  </a:lnTo>
                  <a:lnTo>
                    <a:pt x="219563" y="690991"/>
                  </a:lnTo>
                  <a:lnTo>
                    <a:pt x="263965" y="706444"/>
                  </a:lnTo>
                  <a:lnTo>
                    <a:pt x="310808" y="716034"/>
                  </a:lnTo>
                  <a:lnTo>
                    <a:pt x="359663" y="719328"/>
                  </a:lnTo>
                  <a:lnTo>
                    <a:pt x="408519" y="716034"/>
                  </a:lnTo>
                  <a:lnTo>
                    <a:pt x="455362" y="706444"/>
                  </a:lnTo>
                  <a:lnTo>
                    <a:pt x="499764" y="690991"/>
                  </a:lnTo>
                  <a:lnTo>
                    <a:pt x="541302" y="670108"/>
                  </a:lnTo>
                  <a:lnTo>
                    <a:pt x="579548" y="644230"/>
                  </a:lnTo>
                  <a:lnTo>
                    <a:pt x="614076" y="613791"/>
                  </a:lnTo>
                  <a:lnTo>
                    <a:pt x="644461" y="579224"/>
                  </a:lnTo>
                  <a:lnTo>
                    <a:pt x="670277" y="540963"/>
                  </a:lnTo>
                  <a:lnTo>
                    <a:pt x="691098" y="499443"/>
                  </a:lnTo>
                  <a:lnTo>
                    <a:pt x="706497" y="455097"/>
                  </a:lnTo>
                  <a:lnTo>
                    <a:pt x="716049" y="408359"/>
                  </a:lnTo>
                  <a:lnTo>
                    <a:pt x="719327" y="359664"/>
                  </a:lnTo>
                  <a:lnTo>
                    <a:pt x="716049" y="310808"/>
                  </a:lnTo>
                  <a:lnTo>
                    <a:pt x="706497" y="263965"/>
                  </a:lnTo>
                  <a:lnTo>
                    <a:pt x="691098" y="219563"/>
                  </a:lnTo>
                  <a:lnTo>
                    <a:pt x="670277" y="178025"/>
                  </a:lnTo>
                  <a:lnTo>
                    <a:pt x="644461" y="139779"/>
                  </a:lnTo>
                  <a:lnTo>
                    <a:pt x="614076" y="105251"/>
                  </a:lnTo>
                  <a:lnTo>
                    <a:pt x="579548" y="74866"/>
                  </a:lnTo>
                  <a:lnTo>
                    <a:pt x="541302" y="49050"/>
                  </a:lnTo>
                  <a:lnTo>
                    <a:pt x="499764" y="28229"/>
                  </a:lnTo>
                  <a:lnTo>
                    <a:pt x="455362" y="12830"/>
                  </a:lnTo>
                  <a:lnTo>
                    <a:pt x="408519" y="3278"/>
                  </a:lnTo>
                  <a:lnTo>
                    <a:pt x="35966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Oportunidade / Diretrizes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AMBIENTAL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A1: Otimização da vida do sistema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A2: Minimização do consumo e do transporte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A3: Redução dos recursos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A4: Minimização / Valorização dos resíduos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A5: Conservação/ Biocompatibilidade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A6: Não-toxicidade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SÓCIO-ÉTICA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B1: Condições de trabalho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B2: Equidade e justiça em relação aos stakeholders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B3: Capacitação/ Promoção do consumo responsável/ sustentável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B4: Favorecimento/ Integração de pessoas deficientes e marginalizadas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B5: Aumentar a coesão social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B6: Fortalecimento/ Valorização dos recursos locais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ECONÔMICA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C1: Posição de mercado e competitividade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C2: Lucratividade/ Valor agregado para as empresas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C3: Valor agregado para os clientes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C4: Desenvolvimento do negócio a longo prazo/ risco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C5: Parcerias/ Cooperação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Conversa com a comunidade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61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Não é uma reunião de briefing.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57200" y="1200150"/>
            <a:ext cx="8229600" cy="299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Criar um </a:t>
            </a:r>
            <a:r>
              <a:rPr lang="pt-BR"/>
              <a:t>moodboard,</a:t>
            </a:r>
            <a:r>
              <a:rPr lang="pt-BR"/>
              <a:t> </a:t>
            </a:r>
            <a:r>
              <a:rPr lang="pt-BR"/>
              <a:t>apresentados</a:t>
            </a:r>
            <a:r>
              <a:rPr lang="pt-BR"/>
              <a:t> em 1 ou 2 slides </a:t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 Nacionais;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</a:t>
            </a:r>
            <a:r>
              <a:rPr lang="pt-BR"/>
              <a:t> Internacionais;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6 exemplos de cada item e mais algumas i</a:t>
            </a:r>
            <a:r>
              <a:rPr lang="pt-BR"/>
              <a:t>niciativas complementares * 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660425" y="4319925"/>
            <a:ext cx="77154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 Algumas iniciativas colaboram para que a ideia principal funcione. Por exemplo, ONGs que coletam itens e outras que os distribuem, complementando-se mutuamente.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