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Oi"/>
      <p:regular r:id="rId26"/>
    </p:embeddedFont>
    <p:embeddedFont>
      <p:font typeface="Dancing Script"/>
      <p:regular r:id="rId27"/>
      <p:bold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i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DancingScript-bold.fntdata"/><Relationship Id="rId27" Type="http://schemas.openxmlformats.org/officeDocument/2006/relationships/font" Target="fonts/DancingScrip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669bd3649_0_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669bd364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5db45d14d_0_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d5db45d14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9976dc146_0_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9976dc1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200"/>
              <a:buNone/>
              <a:defRPr b="0" i="0" sz="4200" u="none" cap="none" strike="noStrike">
                <a:solidFill>
                  <a:srgbClr val="9900FF"/>
                </a:solidFill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roid Serif"/>
              <a:buChar char="•"/>
              <a:defRPr i="0" sz="28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indent="-38735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roid Serif"/>
              <a:buChar char="–"/>
              <a:defRPr i="0" sz="25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indent="-36195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roid Serif"/>
              <a:buChar char="•"/>
              <a:defRPr i="0" sz="21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indent="-33655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roid Serif"/>
              <a:buChar char="–"/>
              <a:defRPr i="0" sz="17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indent="-33655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roid Serif"/>
              <a:buChar char="»"/>
              <a:defRPr i="0" sz="17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indent="-33655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roid Serif"/>
              <a:buChar char="•"/>
              <a:defRPr i="0" sz="17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indent="-33655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roid Serif"/>
              <a:buChar char="•"/>
              <a:defRPr i="0" sz="17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indent="-33655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roid Serif"/>
              <a:buChar char="•"/>
              <a:defRPr i="0" sz="17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indent="-33655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roid Serif"/>
              <a:buChar char="•"/>
              <a:defRPr i="0" sz="1700" u="none" cap="none" strike="noStrik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00"/>
              <a:buFont typeface="Montserrat"/>
              <a:buNone/>
              <a:defRPr b="1" i="0" sz="3300" u="none" cap="none" strike="noStrik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i"/>
              <a:buChar char="•"/>
              <a:defRPr b="0" i="0" sz="32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i"/>
              <a:buChar char="–"/>
              <a:defRPr b="0" i="0" sz="28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i"/>
              <a:buChar char="•"/>
              <a:defRPr b="0" i="0" sz="24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i"/>
              <a:buChar char="–"/>
              <a:defRPr b="0" i="0" sz="20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i"/>
              <a:buChar char="»"/>
              <a:defRPr b="0" i="0" sz="20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i"/>
              <a:buChar char="•"/>
              <a:defRPr b="0" i="0" sz="20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i"/>
              <a:buChar char="•"/>
              <a:defRPr b="0" i="0" sz="20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i"/>
              <a:buChar char="•"/>
              <a:defRPr b="0" i="0" sz="20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i"/>
              <a:buChar char="•"/>
              <a:defRPr b="0" i="0" sz="20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naolab.nexodesign.com.br/wp-content/uploads/2011/05/mkt_kotler_plano.pdf" TargetMode="External"/><Relationship Id="rId4" Type="http://schemas.openxmlformats.org/officeDocument/2006/relationships/hyperlink" Target="https://www.strategyzer.com/books/value-proposition-desig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i="0" lang="en-US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Nome da empresa</a:t>
            </a:r>
            <a:br>
              <a:rPr i="0" lang="en-US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Plano de Marketing</a:t>
            </a:r>
            <a:endParaRPr b="1" i="0" sz="3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2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versão 2024</a:t>
            </a:r>
            <a:endParaRPr b="1" sz="3200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050" y="2179587"/>
            <a:ext cx="2729696" cy="2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 rot="-298642">
            <a:off x="6806630" y="3040923"/>
            <a:ext cx="1756524" cy="10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Lembrete:</a:t>
            </a:r>
            <a:endParaRPr b="1" i="0" sz="1900" u="none" cap="none" strike="noStrik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é uma empresa de serviços</a:t>
            </a:r>
            <a:endParaRPr b="1" i="0" sz="1900" u="none" cap="none" strike="noStrik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Análise da situação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Concorrência.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Considerar as diretas e as indiretas também.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Colocar a logo das empresas e descrição sucinta (um twitte / x 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457200" y="154483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Estratégia de Marketing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457200" y="900113"/>
            <a:ext cx="8229600" cy="25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Mix (os 4Ps)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>
                <a:solidFill>
                  <a:schemeClr val="lt1"/>
                </a:solidFill>
              </a:rPr>
              <a:t>Touching </a:t>
            </a:r>
            <a:r>
              <a:rPr lang="en-US">
                <a:solidFill>
                  <a:schemeClr val="lt1"/>
                </a:solidFill>
              </a:rPr>
              <a:t>Points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Nome e marca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Justificativas das escolhas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Conexões </a:t>
            </a:r>
            <a:r>
              <a:rPr b="1" i="1" lang="en-US">
                <a:solidFill>
                  <a:schemeClr val="lt1"/>
                </a:solidFill>
              </a:rPr>
              <a:t>emocionais</a:t>
            </a:r>
            <a:r>
              <a:rPr i="1" lang="en-US"/>
              <a:t> </a:t>
            </a:r>
            <a:r>
              <a:rPr lang="en-US"/>
              <a:t>que a empresa </a:t>
            </a:r>
            <a:r>
              <a:rPr lang="en-US"/>
              <a:t>pretende</a:t>
            </a:r>
            <a:r>
              <a:rPr lang="en-US"/>
              <a:t> oferecer ao público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050" y="2687017"/>
            <a:ext cx="2729696" cy="2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 rot="-298642">
            <a:off x="6874632" y="3305610"/>
            <a:ext cx="1756524" cy="1354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latin typeface="Dancing Script"/>
                <a:ea typeface="Dancing Script"/>
                <a:cs typeface="Dancing Script"/>
                <a:sym typeface="Dancing Script"/>
              </a:rPr>
              <a:t>O design deve refletir e reforçar os conceitos até aqui apresentados</a:t>
            </a:r>
            <a:endParaRPr b="1" i="0" sz="1900" u="none" cap="none" strike="noStrik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>
                <a:solidFill>
                  <a:schemeClr val="lt1"/>
                </a:solidFill>
              </a:rPr>
              <a:t>Touching Points</a:t>
            </a:r>
            <a:endParaRPr b="1" i="1">
              <a:solidFill>
                <a:schemeClr val="lt1"/>
              </a:solidFill>
            </a:endParaRPr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-US" sz="3000" u="none">
                <a:solidFill>
                  <a:schemeClr val="dk1"/>
                </a:solidFill>
              </a:rPr>
              <a:t>Elaborar elementos (peças gráficas) que ajudem</a:t>
            </a:r>
            <a:r>
              <a:rPr lang="en-US" sz="3000"/>
              <a:t> </a:t>
            </a:r>
            <a:r>
              <a:rPr i="0" lang="en-US" sz="3000" u="none">
                <a:solidFill>
                  <a:schemeClr val="dk1"/>
                </a:solidFill>
              </a:rPr>
              <a:t>a </a:t>
            </a:r>
            <a:r>
              <a:rPr i="0" lang="en-US" sz="3000" u="none">
                <a:solidFill>
                  <a:schemeClr val="dk1"/>
                </a:solidFill>
                <a:highlight>
                  <a:srgbClr val="FF9900"/>
                </a:highlight>
              </a:rPr>
              <a:t>reforçar o conceito/valor da marca.</a:t>
            </a:r>
            <a:endParaRPr i="0" sz="3000" u="none">
              <a:solidFill>
                <a:schemeClr val="dk1"/>
              </a:solidFill>
              <a:highlight>
                <a:srgbClr val="FF9900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000">
              <a:highlight>
                <a:srgbClr val="FF9900"/>
              </a:highlight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-US" sz="3000" u="none">
                <a:solidFill>
                  <a:schemeClr val="dk1"/>
                </a:solidFill>
              </a:rPr>
              <a:t>Criar </a:t>
            </a:r>
            <a:r>
              <a:rPr lang="en-US" sz="3000"/>
              <a:t>pelo menos </a:t>
            </a:r>
            <a:r>
              <a:rPr i="0" lang="en-US" sz="3000" u="none">
                <a:solidFill>
                  <a:schemeClr val="dk1"/>
                </a:solidFill>
                <a:highlight>
                  <a:srgbClr val="FF9900"/>
                </a:highlight>
              </a:rPr>
              <a:t>5</a:t>
            </a:r>
            <a:r>
              <a:rPr i="0" lang="en-US" sz="3000" u="none">
                <a:solidFill>
                  <a:schemeClr val="dk1"/>
                </a:solidFill>
              </a:rPr>
              <a:t> elementos.</a:t>
            </a:r>
            <a:endParaRPr i="0" sz="3000" u="non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1" lang="en-US" sz="3000"/>
              <a:t>Não focar em peças de </a:t>
            </a:r>
            <a:r>
              <a:rPr i="1" lang="en-US" sz="3000"/>
              <a:t>divulgação</a:t>
            </a:r>
            <a:endParaRPr i="1"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Animação</a:t>
            </a:r>
            <a:endParaRPr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Mini vídeo explicando o serviço.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Represente o serviço em forma de vídeo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pode utilizar o Lego.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Pense em um teaser ou seja algo bem curto mas não é um vídeo tipo “propaganda” do serviço.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Carrossel para insta</a:t>
            </a:r>
            <a:endParaRPr/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Apresentar em 10 cards a proposição do valor começando pela “Dor” do usuário e mostrar o diferencial do serviço.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Textos auxiliares</a:t>
            </a:r>
            <a:endParaRPr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http://naolab.nexodesign.com.br/wp-content/uploads/2011/05/mkt_kotler_plano.pdf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Value Proposition Design Book - Preview &amp; Download PDF (strategyzer.com)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Atenção!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Este PowerPoint apenas lista os itens a serem apresentados e sugere a quantidade de texto que deve ser utilizada.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No entanto, ele não deve ser utilizado como base para o </a:t>
            </a:r>
            <a:r>
              <a:rPr b="1" i="1" lang="en-US">
                <a:solidFill>
                  <a:srgbClr val="9900FF"/>
                </a:solidFill>
              </a:rPr>
              <a:t>design </a:t>
            </a:r>
            <a:r>
              <a:rPr lang="en-US"/>
              <a:t>da apresentação.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457200" y="2678750"/>
            <a:ext cx="8229600" cy="19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400"/>
              <a:t>A apresentação de aproximadamente 20 minutos</a:t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4013459" y="1902096"/>
            <a:ext cx="558546" cy="567340"/>
          </a:xfrm>
          <a:custGeom>
            <a:rect b="b" l="l" r="r" t="t"/>
            <a:pathLst>
              <a:path extrusionOk="0" h="6967" w="6859">
                <a:moveTo>
                  <a:pt x="4007" y="1893"/>
                </a:moveTo>
                <a:lnTo>
                  <a:pt x="4007" y="3910"/>
                </a:lnTo>
                <a:lnTo>
                  <a:pt x="3997" y="3949"/>
                </a:lnTo>
                <a:lnTo>
                  <a:pt x="3997" y="3978"/>
                </a:lnTo>
                <a:lnTo>
                  <a:pt x="3958" y="4027"/>
                </a:lnTo>
                <a:lnTo>
                  <a:pt x="3910" y="4056"/>
                </a:lnTo>
                <a:lnTo>
                  <a:pt x="3861" y="4066"/>
                </a:lnTo>
                <a:lnTo>
                  <a:pt x="2425" y="4066"/>
                </a:lnTo>
                <a:lnTo>
                  <a:pt x="2377" y="4056"/>
                </a:lnTo>
                <a:lnTo>
                  <a:pt x="2328" y="4027"/>
                </a:lnTo>
                <a:lnTo>
                  <a:pt x="2290" y="3978"/>
                </a:lnTo>
                <a:lnTo>
                  <a:pt x="2290" y="3949"/>
                </a:lnTo>
                <a:lnTo>
                  <a:pt x="2280" y="3910"/>
                </a:lnTo>
                <a:lnTo>
                  <a:pt x="2280" y="3629"/>
                </a:lnTo>
                <a:lnTo>
                  <a:pt x="2290" y="3571"/>
                </a:lnTo>
                <a:lnTo>
                  <a:pt x="2328" y="3522"/>
                </a:lnTo>
                <a:lnTo>
                  <a:pt x="2377" y="3493"/>
                </a:lnTo>
                <a:lnTo>
                  <a:pt x="2425" y="3484"/>
                </a:lnTo>
                <a:lnTo>
                  <a:pt x="3425" y="3484"/>
                </a:lnTo>
                <a:lnTo>
                  <a:pt x="3425" y="1893"/>
                </a:lnTo>
                <a:lnTo>
                  <a:pt x="3434" y="1825"/>
                </a:lnTo>
                <a:lnTo>
                  <a:pt x="3463" y="1776"/>
                </a:lnTo>
                <a:lnTo>
                  <a:pt x="3512" y="1747"/>
                </a:lnTo>
                <a:lnTo>
                  <a:pt x="3570" y="1747"/>
                </a:lnTo>
                <a:lnTo>
                  <a:pt x="3861" y="1747"/>
                </a:lnTo>
                <a:lnTo>
                  <a:pt x="3910" y="1747"/>
                </a:lnTo>
                <a:lnTo>
                  <a:pt x="3958" y="1776"/>
                </a:lnTo>
                <a:lnTo>
                  <a:pt x="3997" y="1825"/>
                </a:lnTo>
                <a:close/>
                <a:moveTo>
                  <a:pt x="5540" y="4725"/>
                </a:moveTo>
                <a:lnTo>
                  <a:pt x="5607" y="4580"/>
                </a:lnTo>
                <a:lnTo>
                  <a:pt x="5675" y="4425"/>
                </a:lnTo>
                <a:lnTo>
                  <a:pt x="5724" y="4279"/>
                </a:lnTo>
                <a:lnTo>
                  <a:pt x="5772" y="4124"/>
                </a:lnTo>
                <a:lnTo>
                  <a:pt x="5811" y="3969"/>
                </a:lnTo>
                <a:lnTo>
                  <a:pt x="5840" y="3813"/>
                </a:lnTo>
                <a:lnTo>
                  <a:pt x="5860" y="3648"/>
                </a:lnTo>
                <a:lnTo>
                  <a:pt x="5860" y="3484"/>
                </a:lnTo>
                <a:lnTo>
                  <a:pt x="5860" y="3319"/>
                </a:lnTo>
                <a:lnTo>
                  <a:pt x="5840" y="3154"/>
                </a:lnTo>
                <a:lnTo>
                  <a:pt x="5811" y="2998"/>
                </a:lnTo>
                <a:lnTo>
                  <a:pt x="5772" y="2843"/>
                </a:lnTo>
                <a:lnTo>
                  <a:pt x="5724" y="2688"/>
                </a:lnTo>
                <a:lnTo>
                  <a:pt x="5675" y="2543"/>
                </a:lnTo>
                <a:lnTo>
                  <a:pt x="5607" y="2387"/>
                </a:lnTo>
                <a:lnTo>
                  <a:pt x="5540" y="2251"/>
                </a:lnTo>
                <a:lnTo>
                  <a:pt x="5443" y="2106"/>
                </a:lnTo>
                <a:lnTo>
                  <a:pt x="5355" y="1980"/>
                </a:lnTo>
                <a:lnTo>
                  <a:pt x="5248" y="1854"/>
                </a:lnTo>
                <a:lnTo>
                  <a:pt x="5151" y="1737"/>
                </a:lnTo>
                <a:lnTo>
                  <a:pt x="5035" y="1621"/>
                </a:lnTo>
                <a:lnTo>
                  <a:pt x="4909" y="1524"/>
                </a:lnTo>
                <a:lnTo>
                  <a:pt x="4783" y="1427"/>
                </a:lnTo>
                <a:lnTo>
                  <a:pt x="4647" y="1349"/>
                </a:lnTo>
                <a:lnTo>
                  <a:pt x="4511" y="1262"/>
                </a:lnTo>
                <a:lnTo>
                  <a:pt x="4366" y="1204"/>
                </a:lnTo>
                <a:lnTo>
                  <a:pt x="4220" y="1146"/>
                </a:lnTo>
                <a:lnTo>
                  <a:pt x="4065" y="1097"/>
                </a:lnTo>
                <a:lnTo>
                  <a:pt x="3910" y="1068"/>
                </a:lnTo>
                <a:lnTo>
                  <a:pt x="3754" y="1039"/>
                </a:lnTo>
                <a:lnTo>
                  <a:pt x="3590" y="1019"/>
                </a:lnTo>
                <a:lnTo>
                  <a:pt x="3425" y="1019"/>
                </a:lnTo>
                <a:lnTo>
                  <a:pt x="3260" y="1019"/>
                </a:lnTo>
                <a:lnTo>
                  <a:pt x="3104" y="1039"/>
                </a:lnTo>
                <a:lnTo>
                  <a:pt x="2949" y="1068"/>
                </a:lnTo>
                <a:lnTo>
                  <a:pt x="2794" y="1097"/>
                </a:lnTo>
                <a:lnTo>
                  <a:pt x="2639" y="1146"/>
                </a:lnTo>
                <a:lnTo>
                  <a:pt x="2493" y="1204"/>
                </a:lnTo>
                <a:lnTo>
                  <a:pt x="2357" y="1262"/>
                </a:lnTo>
                <a:lnTo>
                  <a:pt x="2212" y="1349"/>
                </a:lnTo>
                <a:lnTo>
                  <a:pt x="2066" y="1427"/>
                </a:lnTo>
                <a:lnTo>
                  <a:pt x="1940" y="1524"/>
                </a:lnTo>
                <a:lnTo>
                  <a:pt x="1824" y="1621"/>
                </a:lnTo>
                <a:lnTo>
                  <a:pt x="1707" y="1737"/>
                </a:lnTo>
                <a:lnTo>
                  <a:pt x="1601" y="1854"/>
                </a:lnTo>
                <a:lnTo>
                  <a:pt x="1504" y="1980"/>
                </a:lnTo>
                <a:lnTo>
                  <a:pt x="1407" y="2106"/>
                </a:lnTo>
                <a:lnTo>
                  <a:pt x="1329" y="2251"/>
                </a:lnTo>
                <a:lnTo>
                  <a:pt x="1242" y="2387"/>
                </a:lnTo>
                <a:lnTo>
                  <a:pt x="1184" y="2543"/>
                </a:lnTo>
                <a:lnTo>
                  <a:pt x="1125" y="2688"/>
                </a:lnTo>
                <a:lnTo>
                  <a:pt x="1077" y="2843"/>
                </a:lnTo>
                <a:lnTo>
                  <a:pt x="1048" y="2998"/>
                </a:lnTo>
                <a:lnTo>
                  <a:pt x="1019" y="3154"/>
                </a:lnTo>
                <a:lnTo>
                  <a:pt x="999" y="3319"/>
                </a:lnTo>
                <a:lnTo>
                  <a:pt x="999" y="3484"/>
                </a:lnTo>
                <a:lnTo>
                  <a:pt x="999" y="3648"/>
                </a:lnTo>
                <a:lnTo>
                  <a:pt x="1019" y="3813"/>
                </a:lnTo>
                <a:lnTo>
                  <a:pt x="1048" y="3969"/>
                </a:lnTo>
                <a:lnTo>
                  <a:pt x="1077" y="4124"/>
                </a:lnTo>
                <a:lnTo>
                  <a:pt x="1125" y="4279"/>
                </a:lnTo>
                <a:lnTo>
                  <a:pt x="1184" y="4425"/>
                </a:lnTo>
                <a:lnTo>
                  <a:pt x="1242" y="4580"/>
                </a:lnTo>
                <a:lnTo>
                  <a:pt x="1329" y="4725"/>
                </a:lnTo>
                <a:lnTo>
                  <a:pt x="1407" y="4861"/>
                </a:lnTo>
                <a:lnTo>
                  <a:pt x="1504" y="4987"/>
                </a:lnTo>
                <a:lnTo>
                  <a:pt x="1601" y="5113"/>
                </a:lnTo>
                <a:lnTo>
                  <a:pt x="1707" y="5240"/>
                </a:lnTo>
                <a:lnTo>
                  <a:pt x="1824" y="5346"/>
                </a:lnTo>
                <a:lnTo>
                  <a:pt x="1940" y="5443"/>
                </a:lnTo>
                <a:lnTo>
                  <a:pt x="2066" y="5540"/>
                </a:lnTo>
                <a:lnTo>
                  <a:pt x="2212" y="5618"/>
                </a:lnTo>
                <a:lnTo>
                  <a:pt x="2357" y="5705"/>
                </a:lnTo>
                <a:lnTo>
                  <a:pt x="2493" y="5763"/>
                </a:lnTo>
                <a:lnTo>
                  <a:pt x="2639" y="5822"/>
                </a:lnTo>
                <a:lnTo>
                  <a:pt x="2794" y="5870"/>
                </a:lnTo>
                <a:lnTo>
                  <a:pt x="2949" y="5909"/>
                </a:lnTo>
                <a:lnTo>
                  <a:pt x="3104" y="5928"/>
                </a:lnTo>
                <a:lnTo>
                  <a:pt x="3260" y="5948"/>
                </a:lnTo>
                <a:lnTo>
                  <a:pt x="3425" y="5948"/>
                </a:lnTo>
                <a:lnTo>
                  <a:pt x="3590" y="5948"/>
                </a:lnTo>
                <a:lnTo>
                  <a:pt x="3754" y="5928"/>
                </a:lnTo>
                <a:lnTo>
                  <a:pt x="3910" y="5909"/>
                </a:lnTo>
                <a:lnTo>
                  <a:pt x="4065" y="5870"/>
                </a:lnTo>
                <a:lnTo>
                  <a:pt x="4220" y="5822"/>
                </a:lnTo>
                <a:lnTo>
                  <a:pt x="4366" y="5763"/>
                </a:lnTo>
                <a:lnTo>
                  <a:pt x="4511" y="5705"/>
                </a:lnTo>
                <a:lnTo>
                  <a:pt x="4647" y="5618"/>
                </a:lnTo>
                <a:lnTo>
                  <a:pt x="4783" y="5540"/>
                </a:lnTo>
                <a:lnTo>
                  <a:pt x="4909" y="5443"/>
                </a:lnTo>
                <a:lnTo>
                  <a:pt x="5035" y="5346"/>
                </a:lnTo>
                <a:lnTo>
                  <a:pt x="5151" y="5240"/>
                </a:lnTo>
                <a:lnTo>
                  <a:pt x="5248" y="5113"/>
                </a:lnTo>
                <a:lnTo>
                  <a:pt x="5355" y="4987"/>
                </a:lnTo>
                <a:lnTo>
                  <a:pt x="5443" y="4861"/>
                </a:lnTo>
                <a:close/>
                <a:moveTo>
                  <a:pt x="6393" y="1737"/>
                </a:moveTo>
                <a:lnTo>
                  <a:pt x="6510" y="1931"/>
                </a:lnTo>
                <a:lnTo>
                  <a:pt x="6597" y="2145"/>
                </a:lnTo>
                <a:lnTo>
                  <a:pt x="6684" y="2358"/>
                </a:lnTo>
                <a:lnTo>
                  <a:pt x="6743" y="2572"/>
                </a:lnTo>
                <a:lnTo>
                  <a:pt x="6791" y="2785"/>
                </a:lnTo>
                <a:lnTo>
                  <a:pt x="6830" y="3018"/>
                </a:lnTo>
                <a:lnTo>
                  <a:pt x="6849" y="3241"/>
                </a:lnTo>
                <a:lnTo>
                  <a:pt x="6859" y="3484"/>
                </a:lnTo>
                <a:lnTo>
                  <a:pt x="6849" y="3716"/>
                </a:lnTo>
                <a:lnTo>
                  <a:pt x="6830" y="3949"/>
                </a:lnTo>
                <a:lnTo>
                  <a:pt x="6791" y="4172"/>
                </a:lnTo>
                <a:lnTo>
                  <a:pt x="6743" y="4395"/>
                </a:lnTo>
                <a:lnTo>
                  <a:pt x="6684" y="4609"/>
                </a:lnTo>
                <a:lnTo>
                  <a:pt x="6597" y="4822"/>
                </a:lnTo>
                <a:lnTo>
                  <a:pt x="6510" y="5036"/>
                </a:lnTo>
                <a:lnTo>
                  <a:pt x="6393" y="5240"/>
                </a:lnTo>
                <a:lnTo>
                  <a:pt x="6277" y="5424"/>
                </a:lnTo>
                <a:lnTo>
                  <a:pt x="6151" y="5608"/>
                </a:lnTo>
                <a:lnTo>
                  <a:pt x="6015" y="5783"/>
                </a:lnTo>
                <a:lnTo>
                  <a:pt x="5860" y="5948"/>
                </a:lnTo>
                <a:lnTo>
                  <a:pt x="5695" y="6103"/>
                </a:lnTo>
                <a:lnTo>
                  <a:pt x="5530" y="6239"/>
                </a:lnTo>
                <a:lnTo>
                  <a:pt x="5346" y="6384"/>
                </a:lnTo>
                <a:lnTo>
                  <a:pt x="5151" y="6501"/>
                </a:lnTo>
                <a:lnTo>
                  <a:pt x="4948" y="6607"/>
                </a:lnTo>
                <a:lnTo>
                  <a:pt x="4744" y="6714"/>
                </a:lnTo>
                <a:lnTo>
                  <a:pt x="4540" y="6782"/>
                </a:lnTo>
                <a:lnTo>
                  <a:pt x="4327" y="6860"/>
                </a:lnTo>
                <a:lnTo>
                  <a:pt x="4104" y="6908"/>
                </a:lnTo>
                <a:lnTo>
                  <a:pt x="3881" y="6937"/>
                </a:lnTo>
                <a:lnTo>
                  <a:pt x="3657" y="6957"/>
                </a:lnTo>
                <a:lnTo>
                  <a:pt x="3425" y="6966"/>
                </a:lnTo>
                <a:lnTo>
                  <a:pt x="3202" y="6957"/>
                </a:lnTo>
                <a:lnTo>
                  <a:pt x="2969" y="6937"/>
                </a:lnTo>
                <a:lnTo>
                  <a:pt x="2746" y="6908"/>
                </a:lnTo>
                <a:lnTo>
                  <a:pt x="2532" y="6860"/>
                </a:lnTo>
                <a:lnTo>
                  <a:pt x="2319" y="6782"/>
                </a:lnTo>
                <a:lnTo>
                  <a:pt x="2105" y="6714"/>
                </a:lnTo>
                <a:lnTo>
                  <a:pt x="1902" y="6607"/>
                </a:lnTo>
                <a:lnTo>
                  <a:pt x="1707" y="6501"/>
                </a:lnTo>
                <a:lnTo>
                  <a:pt x="1513" y="6384"/>
                </a:lnTo>
                <a:lnTo>
                  <a:pt x="1329" y="6239"/>
                </a:lnTo>
                <a:lnTo>
                  <a:pt x="1164" y="6103"/>
                </a:lnTo>
                <a:lnTo>
                  <a:pt x="999" y="5948"/>
                </a:lnTo>
                <a:lnTo>
                  <a:pt x="854" y="5783"/>
                </a:lnTo>
                <a:lnTo>
                  <a:pt x="708" y="5608"/>
                </a:lnTo>
                <a:lnTo>
                  <a:pt x="572" y="5424"/>
                </a:lnTo>
                <a:lnTo>
                  <a:pt x="456" y="5240"/>
                </a:lnTo>
                <a:lnTo>
                  <a:pt x="349" y="5036"/>
                </a:lnTo>
                <a:lnTo>
                  <a:pt x="252" y="4822"/>
                </a:lnTo>
                <a:lnTo>
                  <a:pt x="175" y="4609"/>
                </a:lnTo>
                <a:lnTo>
                  <a:pt x="107" y="4395"/>
                </a:lnTo>
                <a:lnTo>
                  <a:pt x="58" y="4172"/>
                </a:lnTo>
                <a:lnTo>
                  <a:pt x="29" y="3949"/>
                </a:lnTo>
                <a:lnTo>
                  <a:pt x="10" y="3716"/>
                </a:lnTo>
                <a:lnTo>
                  <a:pt x="0" y="3484"/>
                </a:lnTo>
                <a:lnTo>
                  <a:pt x="10" y="3241"/>
                </a:lnTo>
                <a:lnTo>
                  <a:pt x="29" y="3018"/>
                </a:lnTo>
                <a:lnTo>
                  <a:pt x="58" y="2785"/>
                </a:lnTo>
                <a:lnTo>
                  <a:pt x="107" y="2572"/>
                </a:lnTo>
                <a:lnTo>
                  <a:pt x="175" y="2358"/>
                </a:lnTo>
                <a:lnTo>
                  <a:pt x="252" y="2145"/>
                </a:lnTo>
                <a:lnTo>
                  <a:pt x="349" y="1931"/>
                </a:lnTo>
                <a:lnTo>
                  <a:pt x="456" y="1737"/>
                </a:lnTo>
                <a:lnTo>
                  <a:pt x="572" y="1543"/>
                </a:lnTo>
                <a:lnTo>
                  <a:pt x="708" y="1359"/>
                </a:lnTo>
                <a:lnTo>
                  <a:pt x="854" y="1184"/>
                </a:lnTo>
                <a:lnTo>
                  <a:pt x="999" y="1019"/>
                </a:lnTo>
                <a:lnTo>
                  <a:pt x="1164" y="864"/>
                </a:lnTo>
                <a:lnTo>
                  <a:pt x="1329" y="728"/>
                </a:lnTo>
                <a:lnTo>
                  <a:pt x="1513" y="583"/>
                </a:lnTo>
                <a:lnTo>
                  <a:pt x="1707" y="466"/>
                </a:lnTo>
                <a:lnTo>
                  <a:pt x="1902" y="360"/>
                </a:lnTo>
                <a:lnTo>
                  <a:pt x="2105" y="253"/>
                </a:lnTo>
                <a:lnTo>
                  <a:pt x="2319" y="185"/>
                </a:lnTo>
                <a:lnTo>
                  <a:pt x="2532" y="117"/>
                </a:lnTo>
                <a:lnTo>
                  <a:pt x="2746" y="69"/>
                </a:lnTo>
                <a:lnTo>
                  <a:pt x="2969" y="30"/>
                </a:lnTo>
                <a:lnTo>
                  <a:pt x="3202" y="10"/>
                </a:lnTo>
                <a:lnTo>
                  <a:pt x="3425" y="1"/>
                </a:lnTo>
                <a:lnTo>
                  <a:pt x="3657" y="10"/>
                </a:lnTo>
                <a:lnTo>
                  <a:pt x="3881" y="30"/>
                </a:lnTo>
                <a:lnTo>
                  <a:pt x="4104" y="69"/>
                </a:lnTo>
                <a:lnTo>
                  <a:pt x="4327" y="117"/>
                </a:lnTo>
                <a:lnTo>
                  <a:pt x="4540" y="185"/>
                </a:lnTo>
                <a:lnTo>
                  <a:pt x="4744" y="253"/>
                </a:lnTo>
                <a:lnTo>
                  <a:pt x="4948" y="360"/>
                </a:lnTo>
                <a:lnTo>
                  <a:pt x="5151" y="466"/>
                </a:lnTo>
                <a:lnTo>
                  <a:pt x="5346" y="583"/>
                </a:lnTo>
                <a:lnTo>
                  <a:pt x="5530" y="728"/>
                </a:lnTo>
                <a:lnTo>
                  <a:pt x="5695" y="864"/>
                </a:lnTo>
                <a:lnTo>
                  <a:pt x="5860" y="1019"/>
                </a:lnTo>
                <a:lnTo>
                  <a:pt x="6015" y="1184"/>
                </a:lnTo>
                <a:lnTo>
                  <a:pt x="6151" y="1359"/>
                </a:lnTo>
                <a:lnTo>
                  <a:pt x="6277" y="154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VPD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Colocar o print screen do VPD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Ad-Libs do VPD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Nosso(s) ____________</a:t>
            </a:r>
            <a:r>
              <a:rPr lang="en-US" sz="180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-US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ajuda(m)____________ que deseja(m) ____________ ao</a:t>
            </a:r>
            <a:r>
              <a:rPr lang="en-US" sz="1800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-US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____________ e ____________  diferente de _______________</a:t>
            </a:r>
            <a:endParaRPr sz="4400"/>
          </a:p>
        </p:txBody>
      </p:sp>
      <p:sp>
        <p:nvSpPr>
          <p:cNvPr id="110" name="Google Shape;110;p17"/>
          <p:cNvSpPr txBox="1"/>
          <p:nvPr/>
        </p:nvSpPr>
        <p:spPr>
          <a:xfrm>
            <a:off x="1885775" y="172715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produtos e serviços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885775" y="172715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segmento de clientes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044400" y="275895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Tarefa a ser feito (Jobs To Be Done)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4230950" y="275895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seu próprio verbo (ex: reduzir, evitar)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258900" y="2758950"/>
            <a:ext cx="30000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seu próprio verbo (ex: aumentar, possibilitar)</a:t>
            </a:r>
            <a:endParaRPr b="1" i="0" sz="600" u="none" cap="none" strike="noStrike">
              <a:solidFill>
                <a:srgbClr val="5959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ajuda(s)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2395600" y="37324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9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proposta de </a:t>
            </a:r>
            <a:r>
              <a:rPr b="1" i="0" lang="en-US" sz="9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valor </a:t>
            </a:r>
            <a:r>
              <a:rPr b="0" i="0" lang="en-US" sz="900" u="none" cap="none" strike="noStrike">
                <a:solidFill>
                  <a:srgbClr val="595959"/>
                </a:solidFill>
                <a:latin typeface="Merriweather"/>
                <a:ea typeface="Merriweather"/>
                <a:cs typeface="Merriweather"/>
                <a:sym typeface="Merriweather"/>
              </a:rPr>
              <a:t>concorrente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0050" y="2897362"/>
            <a:ext cx="2729696" cy="2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 rot="-298642">
            <a:off x="6794007" y="3759244"/>
            <a:ext cx="1756524" cy="76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latin typeface="Dancing Script"/>
                <a:ea typeface="Dancing Script"/>
                <a:cs typeface="Dancing Script"/>
                <a:sym typeface="Dancing Script"/>
              </a:rPr>
              <a:t>Este será o nosso resumo executivo</a:t>
            </a:r>
            <a:endParaRPr b="1" i="0" sz="1900" u="none" cap="none" strike="noStrik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Visão e Missão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Competência </a:t>
            </a:r>
            <a:r>
              <a:rPr lang="en-US"/>
              <a:t>Central;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 a organização quer estar no futuro;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Valores da empresa; (</a:t>
            </a:r>
            <a:r>
              <a:rPr lang="en-US"/>
              <a:t>não é financeiros)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Competências peculiares que a distinguem das organizações concorrentes.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Produto ampliado e potencial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Ampliado fala dos </a:t>
            </a:r>
            <a:r>
              <a:rPr lang="en-US"/>
              <a:t>diferencias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Potencial deve descrever as inovações que empresa está oferecendo,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Descreva porque a sua proposição é especial.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324" y="3303998"/>
            <a:ext cx="2285875" cy="233195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 rot="-171845">
            <a:off x="7195735" y="3734471"/>
            <a:ext cx="1537020" cy="10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1900">
                <a:latin typeface="Dancing Script"/>
                <a:ea typeface="Dancing Script"/>
                <a:cs typeface="Dancing Script"/>
                <a:sym typeface="Dancing Script"/>
              </a:rPr>
              <a:t>Base para pensar no Posicionamento </a:t>
            </a:r>
            <a:endParaRPr b="1" i="0" sz="1900" u="none" cap="none" strike="noStrike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Análise da situação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-US" sz="2600" u="none" cap="none" strike="noStrike">
                <a:solidFill>
                  <a:schemeClr val="dk1"/>
                </a:solidFill>
              </a:rPr>
              <a:t>Público-alvo (</a:t>
            </a:r>
            <a:r>
              <a:rPr i="1" lang="en-US" sz="2600" u="none" cap="none" strike="noStrike">
                <a:solidFill>
                  <a:schemeClr val="dk1"/>
                </a:solidFill>
              </a:rPr>
              <a:t>targeting</a:t>
            </a:r>
            <a:r>
              <a:rPr i="0" lang="en-US" sz="2600" u="none" cap="none" strike="noStrike">
                <a:solidFill>
                  <a:schemeClr val="dk1"/>
                </a:solidFill>
              </a:rPr>
              <a:t>) </a:t>
            </a:r>
            <a:r>
              <a:rPr lang="en-US" sz="2600"/>
              <a:t>fale da segmentação </a:t>
            </a:r>
            <a:endParaRPr sz="26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/>
              <a:t>Apresente o </a:t>
            </a:r>
            <a:r>
              <a:rPr i="1" lang="en-US" sz="2600"/>
              <a:t>lifestyle </a:t>
            </a:r>
            <a:r>
              <a:rPr lang="en-US" sz="2600"/>
              <a:t>do público a que destina. Pode conter um mini </a:t>
            </a:r>
            <a:r>
              <a:rPr i="1" lang="en-US" sz="2600"/>
              <a:t>moodboard</a:t>
            </a:r>
            <a:r>
              <a:rPr lang="en-US" sz="2600"/>
              <a:t>.</a:t>
            </a:r>
            <a:endParaRPr sz="26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6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600"/>
              <a:t>Focar na segmentação por comportamento, pense no Life-style.</a:t>
            </a:r>
            <a:endParaRPr sz="26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600"/>
              <a:t>Descreva para quem foi pensado o serviço</a:t>
            </a:r>
            <a:endParaRPr sz="2600"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600"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Análise da situação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None/>
            </a:pPr>
            <a:r>
              <a:rPr b="1" lang="en-US"/>
              <a:t>Análise SWOT </a:t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None/>
            </a:pPr>
            <a:r>
              <a:rPr lang="en-US"/>
              <a:t>Strengths / Weakness / Opportunities / Threats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Forças e fraquezas são os fatores internos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Oportunidade e Ameaças são os fatores externos, importante ter uma visão AMPLA de onde o empreendimento se encontra.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Explicar quais decisões surgiram da análise.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