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6" r:id="rId2"/>
    <p:sldId id="261" r:id="rId3"/>
    <p:sldId id="263" r:id="rId4"/>
    <p:sldId id="259" r:id="rId5"/>
    <p:sldId id="424" r:id="rId6"/>
    <p:sldId id="425" r:id="rId7"/>
    <p:sldId id="426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82" autoAdjust="0"/>
  </p:normalViewPr>
  <p:slideViewPr>
    <p:cSldViewPr>
      <p:cViewPr varScale="1">
        <p:scale>
          <a:sx n="81" d="100"/>
          <a:sy n="81" d="100"/>
        </p:scale>
        <p:origin x="-15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62B7-D5B5-4621-A967-6BF85E771C95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51CD8-E8A8-4091-86E3-CE337FE558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dirty="0" smtClean="0"/>
              <a:t>Prof. Dr. Aguinaldo dos Santos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asantos@ufpr.br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0898" name="Picture 2" descr="https://encrypted-tbn0.google.com/images?q=tbn:ANd9GcSsMrB8Wo3IWQii_ffqQ2DQHAXb3EH6gWwj0crcLe3LnYLokRR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6394820"/>
            <a:ext cx="1331640" cy="46318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1430A-3E84-4910-9A88-226E900287EE}" type="datetimeFigureOut">
              <a:rPr lang="pt-BR" smtClean="0"/>
              <a:pPr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87D2E-56ED-4361-8335-376DDCF588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 txBox="1">
            <a:spLocks/>
          </p:cNvSpPr>
          <p:nvPr userDrawn="1"/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 Dr. Aguinaldo dos Santos</a:t>
            </a:r>
            <a:endParaRPr kumimoji="0" lang="pt-BR" sz="10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Rodapé 4"/>
          <p:cNvSpPr txBox="1">
            <a:spLocks/>
          </p:cNvSpPr>
          <p:nvPr userDrawn="1"/>
        </p:nvSpPr>
        <p:spPr>
          <a:xfrm>
            <a:off x="4067944" y="6492875"/>
            <a:ext cx="12241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asantos@ufpr.br</a:t>
            </a:r>
            <a:endParaRPr kumimoji="0" lang="pt-BR" sz="10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https://encrypted-tbn0.google.com/images?q=tbn:ANd9GcSsMrB8Wo3IWQii_ffqQ2DQHAXb3EH6gWwj0crcLe3LnYLokRR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12360" y="6394820"/>
            <a:ext cx="1331640" cy="46318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vantagens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do PSS: empresas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•	Mais oportunidades de inovação e desenvolvimento de mercados;</a:t>
            </a:r>
          </a:p>
          <a:p>
            <a:pPr>
              <a:buNone/>
            </a:pPr>
            <a:r>
              <a:rPr lang="pt-BR" dirty="0" smtClean="0"/>
              <a:t>•	Incremento na eficiência de operações;</a:t>
            </a:r>
          </a:p>
          <a:p>
            <a:pPr>
              <a:buNone/>
            </a:pPr>
            <a:r>
              <a:rPr lang="pt-BR" dirty="0" smtClean="0"/>
              <a:t>•	Relações mais estáveis, de longo prazo com os consumidores;</a:t>
            </a:r>
          </a:p>
          <a:p>
            <a:pPr>
              <a:buNone/>
            </a:pPr>
            <a:r>
              <a:rPr lang="pt-BR" dirty="0" smtClean="0"/>
              <a:t>•	Aprimoramento da identidade corporativa;</a:t>
            </a:r>
          </a:p>
          <a:p>
            <a:pPr>
              <a:buNone/>
            </a:pPr>
            <a:r>
              <a:rPr lang="pt-BR" dirty="0" smtClean="0"/>
              <a:t>•	Melhor retorno nas necessidades dos consumidores.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do PSS: governo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Menor necessidade de gerenciamento de resíduos vindos do setor doméstico e de manufatura; </a:t>
            </a:r>
          </a:p>
          <a:p>
            <a:r>
              <a:rPr lang="pt-BR" dirty="0" smtClean="0"/>
              <a:t>Economia mais sustentável baseada em altos níveis de serviços;</a:t>
            </a:r>
          </a:p>
          <a:p>
            <a:r>
              <a:rPr lang="pt-BR" dirty="0" smtClean="0"/>
              <a:t>Incremento em empregos, particularmente no setor de serviços.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do PSS: Sociedade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Menores custos e problemas associados à compra, ao uso, à manutenção e eventual troca de produtos;</a:t>
            </a:r>
          </a:p>
          <a:p>
            <a:r>
              <a:rPr lang="pt-BR" dirty="0" smtClean="0"/>
              <a:t>Aprimoramento da qualidade ambiental.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smtClean="0"/>
              <a:t>Princípios do Design Sustentável: Dimensão Ambiental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71875" y="1571625"/>
            <a:ext cx="1838325" cy="3810000"/>
            <a:chOff x="2250" y="1344"/>
            <a:chExt cx="1158" cy="2400"/>
          </a:xfrm>
        </p:grpSpPr>
        <p:sp>
          <p:nvSpPr>
            <p:cNvPr id="61444" name="Rectangle 4"/>
            <p:cNvSpPr>
              <a:spLocks noChangeArrowheads="1"/>
            </p:cNvSpPr>
            <p:nvPr/>
          </p:nvSpPr>
          <p:spPr bwMode="auto">
            <a:xfrm>
              <a:off x="2250" y="1344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pré-produção</a:t>
              </a:r>
            </a:p>
          </p:txBody>
        </p:sp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2256" y="1872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produção</a:t>
              </a:r>
            </a:p>
          </p:txBody>
        </p:sp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2256" y="2400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distribuição</a:t>
              </a:r>
            </a:p>
          </p:txBody>
        </p:sp>
        <p:sp>
          <p:nvSpPr>
            <p:cNvPr id="61447" name="Rectangle 7"/>
            <p:cNvSpPr>
              <a:spLocks noChangeArrowheads="1"/>
            </p:cNvSpPr>
            <p:nvPr/>
          </p:nvSpPr>
          <p:spPr bwMode="auto">
            <a:xfrm>
              <a:off x="2256" y="2928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uso</a:t>
              </a:r>
            </a:p>
          </p:txBody>
        </p:sp>
        <p:sp>
          <p:nvSpPr>
            <p:cNvPr id="61448" name="Rectangle 8"/>
            <p:cNvSpPr>
              <a:spLocks noChangeArrowheads="1"/>
            </p:cNvSpPr>
            <p:nvPr/>
          </p:nvSpPr>
          <p:spPr bwMode="auto">
            <a:xfrm>
              <a:off x="2256" y="3456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descarte</a:t>
              </a:r>
            </a:p>
          </p:txBody>
        </p:sp>
        <p:sp>
          <p:nvSpPr>
            <p:cNvPr id="76842" name="AutoShape 9"/>
            <p:cNvSpPr>
              <a:spLocks noChangeArrowheads="1"/>
            </p:cNvSpPr>
            <p:nvPr/>
          </p:nvSpPr>
          <p:spPr bwMode="auto">
            <a:xfrm>
              <a:off x="2400" y="1632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43" name="AutoShape 10"/>
            <p:cNvSpPr>
              <a:spLocks noChangeArrowheads="1"/>
            </p:cNvSpPr>
            <p:nvPr/>
          </p:nvSpPr>
          <p:spPr bwMode="auto">
            <a:xfrm>
              <a:off x="2400" y="2160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44" name="AutoShape 11"/>
            <p:cNvSpPr>
              <a:spLocks noChangeArrowheads="1"/>
            </p:cNvSpPr>
            <p:nvPr/>
          </p:nvSpPr>
          <p:spPr bwMode="auto">
            <a:xfrm rot="10800000">
              <a:off x="3024" y="1632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45" name="AutoShape 12"/>
            <p:cNvSpPr>
              <a:spLocks noChangeArrowheads="1"/>
            </p:cNvSpPr>
            <p:nvPr/>
          </p:nvSpPr>
          <p:spPr bwMode="auto">
            <a:xfrm rot="10800000">
              <a:off x="3024" y="2160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46" name="AutoShape 13"/>
            <p:cNvSpPr>
              <a:spLocks noChangeArrowheads="1"/>
            </p:cNvSpPr>
            <p:nvPr/>
          </p:nvSpPr>
          <p:spPr bwMode="auto">
            <a:xfrm rot="10800000">
              <a:off x="3024" y="2688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47" name="AutoShape 14"/>
            <p:cNvSpPr>
              <a:spLocks noChangeArrowheads="1"/>
            </p:cNvSpPr>
            <p:nvPr/>
          </p:nvSpPr>
          <p:spPr bwMode="auto">
            <a:xfrm rot="10800000">
              <a:off x="3024" y="3216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410200" y="2105025"/>
            <a:ext cx="3200400" cy="2971800"/>
            <a:chOff x="3408" y="1680"/>
            <a:chExt cx="2016" cy="1872"/>
          </a:xfrm>
        </p:grpSpPr>
        <p:sp>
          <p:nvSpPr>
            <p:cNvPr id="76830" name="Line 16"/>
            <p:cNvSpPr>
              <a:spLocks noChangeShapeType="1"/>
            </p:cNvSpPr>
            <p:nvPr/>
          </p:nvSpPr>
          <p:spPr bwMode="auto">
            <a:xfrm flipH="1">
              <a:off x="3408" y="2544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408" y="1680"/>
              <a:ext cx="2016" cy="1392"/>
              <a:chOff x="3408" y="1680"/>
              <a:chExt cx="2016" cy="1392"/>
            </a:xfrm>
          </p:grpSpPr>
          <p:sp>
            <p:nvSpPr>
              <p:cNvPr id="76832" name="Oval 18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1536" cy="480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pt-BR" sz="2000">
                    <a:latin typeface="Times New Roman" pitchFamily="18" charset="0"/>
                  </a:rPr>
                  <a:t>Escolha de recursos </a:t>
                </a:r>
              </a:p>
              <a:p>
                <a:pPr algn="ctr"/>
                <a:r>
                  <a:rPr lang="pt-BR" sz="2000">
                    <a:latin typeface="Times New Roman" pitchFamily="18" charset="0"/>
                  </a:rPr>
                  <a:t>de baixo impacto</a:t>
                </a:r>
              </a:p>
            </p:txBody>
          </p:sp>
          <p:sp>
            <p:nvSpPr>
              <p:cNvPr id="76833" name="Line 19"/>
              <p:cNvSpPr>
                <a:spLocks noChangeShapeType="1"/>
              </p:cNvSpPr>
              <p:nvPr/>
            </p:nvSpPr>
            <p:spPr bwMode="auto">
              <a:xfrm flipH="1" flipV="1">
                <a:off x="3408" y="1680"/>
                <a:ext cx="528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6834" name="Line 20"/>
              <p:cNvSpPr>
                <a:spLocks noChangeShapeType="1"/>
              </p:cNvSpPr>
              <p:nvPr/>
            </p:nvSpPr>
            <p:spPr bwMode="auto">
              <a:xfrm flipH="1" flipV="1">
                <a:off x="3408" y="254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6835" name="Line 21"/>
              <p:cNvSpPr>
                <a:spLocks noChangeShapeType="1"/>
              </p:cNvSpPr>
              <p:nvPr/>
            </p:nvSpPr>
            <p:spPr bwMode="auto">
              <a:xfrm flipH="1">
                <a:off x="3408" y="2544"/>
                <a:ext cx="52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6836" name="Line 22"/>
              <p:cNvSpPr>
                <a:spLocks noChangeShapeType="1"/>
              </p:cNvSpPr>
              <p:nvPr/>
            </p:nvSpPr>
            <p:spPr bwMode="auto">
              <a:xfrm flipH="1" flipV="1">
                <a:off x="3408" y="2016"/>
                <a:ext cx="52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410200" y="3933825"/>
            <a:ext cx="3352800" cy="1219200"/>
            <a:chOff x="3408" y="2784"/>
            <a:chExt cx="2112" cy="768"/>
          </a:xfrm>
        </p:grpSpPr>
        <p:sp>
          <p:nvSpPr>
            <p:cNvPr id="76827" name="Oval 24"/>
            <p:cNvSpPr>
              <a:spLocks noChangeArrowheads="1"/>
            </p:cNvSpPr>
            <p:nvPr/>
          </p:nvSpPr>
          <p:spPr bwMode="auto">
            <a:xfrm>
              <a:off x="3888" y="3120"/>
              <a:ext cx="1632" cy="432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2000">
                  <a:latin typeface="Times New Roman" pitchFamily="18" charset="0"/>
                </a:rPr>
                <a:t>Extensão da vida</a:t>
              </a:r>
            </a:p>
            <a:p>
              <a:pPr algn="ctr"/>
              <a:r>
                <a:rPr lang="pt-BR" sz="2000">
                  <a:latin typeface="Times New Roman" pitchFamily="18" charset="0"/>
                </a:rPr>
                <a:t>os Materiais</a:t>
              </a:r>
            </a:p>
          </p:txBody>
        </p:sp>
        <p:sp>
          <p:nvSpPr>
            <p:cNvPr id="76828" name="Line 25"/>
            <p:cNvSpPr>
              <a:spLocks noChangeShapeType="1"/>
            </p:cNvSpPr>
            <p:nvPr/>
          </p:nvSpPr>
          <p:spPr bwMode="auto">
            <a:xfrm flipH="1">
              <a:off x="3408" y="3360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6829" name="Line 26"/>
            <p:cNvSpPr>
              <a:spLocks noChangeShapeType="1"/>
            </p:cNvSpPr>
            <p:nvPr/>
          </p:nvSpPr>
          <p:spPr bwMode="auto">
            <a:xfrm flipV="1">
              <a:off x="4464" y="27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2057400" y="4848225"/>
            <a:ext cx="4953000" cy="1447800"/>
            <a:chOff x="1296" y="3408"/>
            <a:chExt cx="3120" cy="912"/>
          </a:xfrm>
        </p:grpSpPr>
        <p:sp>
          <p:nvSpPr>
            <p:cNvPr id="76824" name="Oval 28"/>
            <p:cNvSpPr>
              <a:spLocks noChangeArrowheads="1"/>
            </p:cNvSpPr>
            <p:nvPr/>
          </p:nvSpPr>
          <p:spPr bwMode="auto">
            <a:xfrm>
              <a:off x="1920" y="3888"/>
              <a:ext cx="1680" cy="432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2000">
                  <a:latin typeface="Times New Roman" pitchFamily="18" charset="0"/>
                </a:rPr>
                <a:t>Facilidade de</a:t>
              </a:r>
            </a:p>
            <a:p>
              <a:pPr algn="ctr"/>
              <a:r>
                <a:rPr lang="pt-BR" sz="2000">
                  <a:latin typeface="Times New Roman" pitchFamily="18" charset="0"/>
                </a:rPr>
                <a:t>desmontagem</a:t>
              </a:r>
            </a:p>
          </p:txBody>
        </p:sp>
        <p:sp>
          <p:nvSpPr>
            <p:cNvPr id="76825" name="Line 29"/>
            <p:cNvSpPr>
              <a:spLocks noChangeShapeType="1"/>
            </p:cNvSpPr>
            <p:nvPr/>
          </p:nvSpPr>
          <p:spPr bwMode="auto">
            <a:xfrm flipV="1">
              <a:off x="3600" y="3552"/>
              <a:ext cx="81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6826" name="Line 30"/>
            <p:cNvSpPr>
              <a:spLocks noChangeShapeType="1"/>
            </p:cNvSpPr>
            <p:nvPr/>
          </p:nvSpPr>
          <p:spPr bwMode="auto">
            <a:xfrm flipH="1" flipV="1">
              <a:off x="1296" y="3408"/>
              <a:ext cx="67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6807" name="AutoShape 31"/>
          <p:cNvSpPr>
            <a:spLocks noChangeArrowheads="1"/>
          </p:cNvSpPr>
          <p:nvPr/>
        </p:nvSpPr>
        <p:spPr bwMode="auto">
          <a:xfrm>
            <a:off x="3810000" y="3705225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6808" name="AutoShape 32"/>
          <p:cNvSpPr>
            <a:spLocks noChangeArrowheads="1"/>
          </p:cNvSpPr>
          <p:nvPr/>
        </p:nvSpPr>
        <p:spPr bwMode="auto">
          <a:xfrm>
            <a:off x="3810000" y="4543425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0" y="1952625"/>
            <a:ext cx="3581400" cy="3200400"/>
            <a:chOff x="0" y="1584"/>
            <a:chExt cx="2256" cy="2016"/>
          </a:xfrm>
        </p:grpSpPr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0" y="1584"/>
              <a:ext cx="2256" cy="1200"/>
              <a:chOff x="0" y="1584"/>
              <a:chExt cx="2256" cy="1200"/>
            </a:xfrm>
          </p:grpSpPr>
          <p:sp>
            <p:nvSpPr>
              <p:cNvPr id="76821" name="Oval 35"/>
              <p:cNvSpPr>
                <a:spLocks noChangeArrowheads="1"/>
              </p:cNvSpPr>
              <p:nvPr/>
            </p:nvSpPr>
            <p:spPr bwMode="auto">
              <a:xfrm>
                <a:off x="0" y="2304"/>
                <a:ext cx="1728" cy="480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pt-BR" sz="2000">
                    <a:latin typeface="Times New Roman" pitchFamily="18" charset="0"/>
                  </a:rPr>
                  <a:t>Minimização de </a:t>
                </a:r>
              </a:p>
              <a:p>
                <a:pPr algn="ctr"/>
                <a:r>
                  <a:rPr lang="pt-BR" sz="2000">
                    <a:latin typeface="Times New Roman" pitchFamily="18" charset="0"/>
                  </a:rPr>
                  <a:t>Recursos</a:t>
                </a:r>
              </a:p>
            </p:txBody>
          </p:sp>
          <p:sp>
            <p:nvSpPr>
              <p:cNvPr id="76822" name="Line 36"/>
              <p:cNvSpPr>
                <a:spLocks noChangeShapeType="1"/>
              </p:cNvSpPr>
              <p:nvPr/>
            </p:nvSpPr>
            <p:spPr bwMode="auto">
              <a:xfrm flipV="1">
                <a:off x="1728" y="1584"/>
                <a:ext cx="52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6823" name="Line 37"/>
              <p:cNvSpPr>
                <a:spLocks noChangeShapeType="1"/>
              </p:cNvSpPr>
              <p:nvPr/>
            </p:nvSpPr>
            <p:spPr bwMode="auto">
              <a:xfrm flipV="1">
                <a:off x="1728" y="2064"/>
                <a:ext cx="52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6818" name="Line 38"/>
            <p:cNvSpPr>
              <a:spLocks noChangeShapeType="1"/>
            </p:cNvSpPr>
            <p:nvPr/>
          </p:nvSpPr>
          <p:spPr bwMode="auto">
            <a:xfrm flipV="1">
              <a:off x="1728" y="254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6819" name="Line 39"/>
            <p:cNvSpPr>
              <a:spLocks noChangeShapeType="1"/>
            </p:cNvSpPr>
            <p:nvPr/>
          </p:nvSpPr>
          <p:spPr bwMode="auto">
            <a:xfrm>
              <a:off x="1728" y="2544"/>
              <a:ext cx="52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6820" name="Line 40"/>
            <p:cNvSpPr>
              <a:spLocks noChangeShapeType="1"/>
            </p:cNvSpPr>
            <p:nvPr/>
          </p:nvSpPr>
          <p:spPr bwMode="auto">
            <a:xfrm>
              <a:off x="1728" y="2544"/>
              <a:ext cx="52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0" y="3476625"/>
            <a:ext cx="3581400" cy="1676400"/>
            <a:chOff x="-768" y="3456"/>
            <a:chExt cx="2256" cy="1056"/>
          </a:xfrm>
        </p:grpSpPr>
        <p:sp>
          <p:nvSpPr>
            <p:cNvPr id="76811" name="Line 42"/>
            <p:cNvSpPr>
              <a:spLocks noChangeShapeType="1"/>
            </p:cNvSpPr>
            <p:nvPr/>
          </p:nvSpPr>
          <p:spPr bwMode="auto">
            <a:xfrm flipV="1">
              <a:off x="864" y="3456"/>
              <a:ext cx="62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0" name="Group 43"/>
            <p:cNvGrpSpPr>
              <a:grpSpLocks/>
            </p:cNvGrpSpPr>
            <p:nvPr/>
          </p:nvGrpSpPr>
          <p:grpSpPr bwMode="auto">
            <a:xfrm>
              <a:off x="-768" y="3696"/>
              <a:ext cx="2256" cy="816"/>
              <a:chOff x="0" y="2784"/>
              <a:chExt cx="2256" cy="816"/>
            </a:xfrm>
          </p:grpSpPr>
          <p:sp>
            <p:nvSpPr>
              <p:cNvPr id="76813" name="Oval 44"/>
              <p:cNvSpPr>
                <a:spLocks noChangeArrowheads="1"/>
              </p:cNvSpPr>
              <p:nvPr/>
            </p:nvSpPr>
            <p:spPr bwMode="auto">
              <a:xfrm>
                <a:off x="0" y="3024"/>
                <a:ext cx="1632" cy="43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pt-BR" sz="2000">
                    <a:latin typeface="Times New Roman" pitchFamily="18" charset="0"/>
                  </a:rPr>
                  <a:t>Otimização da vida</a:t>
                </a:r>
              </a:p>
              <a:p>
                <a:pPr algn="ctr"/>
                <a:r>
                  <a:rPr lang="pt-BR" sz="2000">
                    <a:latin typeface="Times New Roman" pitchFamily="18" charset="0"/>
                  </a:rPr>
                  <a:t>dos  Produtos</a:t>
                </a:r>
              </a:p>
            </p:txBody>
          </p:sp>
          <p:sp>
            <p:nvSpPr>
              <p:cNvPr id="76814" name="Line 45"/>
              <p:cNvSpPr>
                <a:spLocks noChangeShapeType="1"/>
              </p:cNvSpPr>
              <p:nvPr/>
            </p:nvSpPr>
            <p:spPr bwMode="auto">
              <a:xfrm flipV="1">
                <a:off x="1632" y="3072"/>
                <a:ext cx="62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6815" name="Line 46"/>
              <p:cNvSpPr>
                <a:spLocks noChangeShapeType="1"/>
              </p:cNvSpPr>
              <p:nvPr/>
            </p:nvSpPr>
            <p:spPr bwMode="auto">
              <a:xfrm>
                <a:off x="1632" y="3264"/>
                <a:ext cx="62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6816" name="Line 47"/>
              <p:cNvSpPr>
                <a:spLocks noChangeShapeType="1"/>
              </p:cNvSpPr>
              <p:nvPr/>
            </p:nvSpPr>
            <p:spPr bwMode="auto">
              <a:xfrm flipH="1" flipV="1">
                <a:off x="864" y="278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smtClean="0"/>
              <a:t>Princípios do Design Sustentável: Dimensão Econômica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71875" y="1571625"/>
            <a:ext cx="1838325" cy="3810000"/>
            <a:chOff x="2250" y="1344"/>
            <a:chExt cx="1158" cy="2400"/>
          </a:xfrm>
        </p:grpSpPr>
        <p:sp>
          <p:nvSpPr>
            <p:cNvPr id="61444" name="Rectangle 4"/>
            <p:cNvSpPr>
              <a:spLocks noChangeArrowheads="1"/>
            </p:cNvSpPr>
            <p:nvPr/>
          </p:nvSpPr>
          <p:spPr bwMode="auto">
            <a:xfrm>
              <a:off x="2250" y="1344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pré-produção</a:t>
              </a:r>
            </a:p>
          </p:txBody>
        </p:sp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2256" y="1872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produção</a:t>
              </a:r>
            </a:p>
          </p:txBody>
        </p:sp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2256" y="2400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distribuição</a:t>
              </a:r>
            </a:p>
          </p:txBody>
        </p:sp>
        <p:sp>
          <p:nvSpPr>
            <p:cNvPr id="61447" name="Rectangle 7"/>
            <p:cNvSpPr>
              <a:spLocks noChangeArrowheads="1"/>
            </p:cNvSpPr>
            <p:nvPr/>
          </p:nvSpPr>
          <p:spPr bwMode="auto">
            <a:xfrm>
              <a:off x="2256" y="2928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uso</a:t>
              </a:r>
            </a:p>
          </p:txBody>
        </p:sp>
        <p:sp>
          <p:nvSpPr>
            <p:cNvPr id="61448" name="Rectangle 8"/>
            <p:cNvSpPr>
              <a:spLocks noChangeArrowheads="1"/>
            </p:cNvSpPr>
            <p:nvPr/>
          </p:nvSpPr>
          <p:spPr bwMode="auto">
            <a:xfrm>
              <a:off x="2256" y="3456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descarte</a:t>
              </a:r>
            </a:p>
          </p:txBody>
        </p:sp>
        <p:sp>
          <p:nvSpPr>
            <p:cNvPr id="77861" name="AutoShape 9"/>
            <p:cNvSpPr>
              <a:spLocks noChangeArrowheads="1"/>
            </p:cNvSpPr>
            <p:nvPr/>
          </p:nvSpPr>
          <p:spPr bwMode="auto">
            <a:xfrm>
              <a:off x="2400" y="1632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862" name="AutoShape 10"/>
            <p:cNvSpPr>
              <a:spLocks noChangeArrowheads="1"/>
            </p:cNvSpPr>
            <p:nvPr/>
          </p:nvSpPr>
          <p:spPr bwMode="auto">
            <a:xfrm>
              <a:off x="2400" y="2160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863" name="AutoShape 11"/>
            <p:cNvSpPr>
              <a:spLocks noChangeArrowheads="1"/>
            </p:cNvSpPr>
            <p:nvPr/>
          </p:nvSpPr>
          <p:spPr bwMode="auto">
            <a:xfrm rot="10800000">
              <a:off x="3024" y="1632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864" name="AutoShape 12"/>
            <p:cNvSpPr>
              <a:spLocks noChangeArrowheads="1"/>
            </p:cNvSpPr>
            <p:nvPr/>
          </p:nvSpPr>
          <p:spPr bwMode="auto">
            <a:xfrm rot="10800000">
              <a:off x="3024" y="2160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865" name="AutoShape 13"/>
            <p:cNvSpPr>
              <a:spLocks noChangeArrowheads="1"/>
            </p:cNvSpPr>
            <p:nvPr/>
          </p:nvSpPr>
          <p:spPr bwMode="auto">
            <a:xfrm rot="10800000">
              <a:off x="3024" y="2688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866" name="AutoShape 14"/>
            <p:cNvSpPr>
              <a:spLocks noChangeArrowheads="1"/>
            </p:cNvSpPr>
            <p:nvPr/>
          </p:nvSpPr>
          <p:spPr bwMode="auto">
            <a:xfrm rot="10800000">
              <a:off x="3024" y="3216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7828" name="Oval 18"/>
          <p:cNvSpPr>
            <a:spLocks noChangeArrowheads="1"/>
          </p:cNvSpPr>
          <p:nvPr/>
        </p:nvSpPr>
        <p:spPr bwMode="auto">
          <a:xfrm>
            <a:off x="5857875" y="5214938"/>
            <a:ext cx="24384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latin typeface="Times New Roman" pitchFamily="18" charset="0"/>
              </a:rPr>
              <a:t>Valorização</a:t>
            </a:r>
          </a:p>
          <a:p>
            <a:pPr algn="ctr"/>
            <a:r>
              <a:rPr lang="pt-BR" sz="2000">
                <a:latin typeface="Times New Roman" pitchFamily="18" charset="0"/>
              </a:rPr>
              <a:t>Reintegração de </a:t>
            </a:r>
          </a:p>
          <a:p>
            <a:pPr algn="ctr"/>
            <a:r>
              <a:rPr lang="pt-BR" sz="2000">
                <a:latin typeface="Times New Roman" pitchFamily="18" charset="0"/>
              </a:rPr>
              <a:t>resíduos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429250" y="1785938"/>
            <a:ext cx="3495675" cy="933450"/>
            <a:chOff x="3318" y="2964"/>
            <a:chExt cx="2202" cy="588"/>
          </a:xfrm>
        </p:grpSpPr>
        <p:sp>
          <p:nvSpPr>
            <p:cNvPr id="77854" name="Oval 24"/>
            <p:cNvSpPr>
              <a:spLocks noChangeArrowheads="1"/>
            </p:cNvSpPr>
            <p:nvPr/>
          </p:nvSpPr>
          <p:spPr bwMode="auto">
            <a:xfrm>
              <a:off x="3888" y="3120"/>
              <a:ext cx="1632" cy="43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2000">
                  <a:latin typeface="Times New Roman" pitchFamily="18" charset="0"/>
                </a:rPr>
                <a:t>Promoção do </a:t>
              </a:r>
            </a:p>
            <a:p>
              <a:pPr algn="ctr"/>
              <a:r>
                <a:rPr lang="pt-BR" sz="2000">
                  <a:latin typeface="Times New Roman" pitchFamily="18" charset="0"/>
                </a:rPr>
                <a:t>business local</a:t>
              </a:r>
            </a:p>
          </p:txBody>
        </p:sp>
        <p:sp>
          <p:nvSpPr>
            <p:cNvPr id="77855" name="Line 25"/>
            <p:cNvSpPr>
              <a:spLocks noChangeShapeType="1"/>
            </p:cNvSpPr>
            <p:nvPr/>
          </p:nvSpPr>
          <p:spPr bwMode="auto">
            <a:xfrm flipH="1" flipV="1">
              <a:off x="3318" y="2964"/>
              <a:ext cx="570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7830" name="Oval 28"/>
          <p:cNvSpPr>
            <a:spLocks noChangeArrowheads="1"/>
          </p:cNvSpPr>
          <p:nvPr/>
        </p:nvSpPr>
        <p:spPr bwMode="auto">
          <a:xfrm>
            <a:off x="6276975" y="3405188"/>
            <a:ext cx="26670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latin typeface="Times New Roman" pitchFamily="18" charset="0"/>
              </a:rPr>
              <a:t>Promover organizações </a:t>
            </a:r>
          </a:p>
          <a:p>
            <a:pPr algn="ctr"/>
            <a:r>
              <a:rPr lang="pt-BR" sz="2000">
                <a:latin typeface="Times New Roman" pitchFamily="18" charset="0"/>
              </a:rPr>
              <a:t>em rede</a:t>
            </a:r>
          </a:p>
        </p:txBody>
      </p:sp>
      <p:sp>
        <p:nvSpPr>
          <p:cNvPr id="77831" name="AutoShape 31"/>
          <p:cNvSpPr>
            <a:spLocks noChangeArrowheads="1"/>
          </p:cNvSpPr>
          <p:nvPr/>
        </p:nvSpPr>
        <p:spPr bwMode="auto">
          <a:xfrm>
            <a:off x="3810000" y="3705225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7832" name="AutoShape 32"/>
          <p:cNvSpPr>
            <a:spLocks noChangeArrowheads="1"/>
          </p:cNvSpPr>
          <p:nvPr/>
        </p:nvSpPr>
        <p:spPr bwMode="auto">
          <a:xfrm>
            <a:off x="3810000" y="4543425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0" y="1952625"/>
            <a:ext cx="3581400" cy="2619375"/>
            <a:chOff x="0" y="1584"/>
            <a:chExt cx="2256" cy="1650"/>
          </a:xfrm>
        </p:grpSpPr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0" y="1584"/>
              <a:ext cx="2256" cy="825"/>
              <a:chOff x="0" y="1584"/>
              <a:chExt cx="2256" cy="825"/>
            </a:xfrm>
          </p:grpSpPr>
          <p:sp>
            <p:nvSpPr>
              <p:cNvPr id="77851" name="Oval 35"/>
              <p:cNvSpPr>
                <a:spLocks noChangeArrowheads="1"/>
              </p:cNvSpPr>
              <p:nvPr/>
            </p:nvSpPr>
            <p:spPr bwMode="auto">
              <a:xfrm>
                <a:off x="0" y="1929"/>
                <a:ext cx="1728" cy="4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pt-BR" sz="2000">
                    <a:latin typeface="Times New Roman" pitchFamily="18" charset="0"/>
                  </a:rPr>
                  <a:t>Fortalecer e valorizar </a:t>
                </a:r>
              </a:p>
              <a:p>
                <a:pPr algn="ctr"/>
                <a:r>
                  <a:rPr lang="pt-BR" sz="2000">
                    <a:latin typeface="Times New Roman" pitchFamily="18" charset="0"/>
                  </a:rPr>
                  <a:t>recursos locais</a:t>
                </a:r>
              </a:p>
            </p:txBody>
          </p:sp>
          <p:sp>
            <p:nvSpPr>
              <p:cNvPr id="77852" name="Line 36"/>
              <p:cNvSpPr>
                <a:spLocks noChangeShapeType="1"/>
              </p:cNvSpPr>
              <p:nvPr/>
            </p:nvSpPr>
            <p:spPr bwMode="auto">
              <a:xfrm flipV="1">
                <a:off x="1755" y="1584"/>
                <a:ext cx="501" cy="5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7853" name="Line 37"/>
              <p:cNvSpPr>
                <a:spLocks noChangeShapeType="1"/>
              </p:cNvSpPr>
              <p:nvPr/>
            </p:nvSpPr>
            <p:spPr bwMode="auto">
              <a:xfrm flipV="1">
                <a:off x="1710" y="2064"/>
                <a:ext cx="546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7849" name="Line 38"/>
            <p:cNvSpPr>
              <a:spLocks noChangeShapeType="1"/>
            </p:cNvSpPr>
            <p:nvPr/>
          </p:nvSpPr>
          <p:spPr bwMode="auto">
            <a:xfrm>
              <a:off x="1755" y="2154"/>
              <a:ext cx="501" cy="3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7850" name="Line 39"/>
            <p:cNvSpPr>
              <a:spLocks noChangeShapeType="1"/>
            </p:cNvSpPr>
            <p:nvPr/>
          </p:nvSpPr>
          <p:spPr bwMode="auto">
            <a:xfrm flipV="1">
              <a:off x="1620" y="2064"/>
              <a:ext cx="630" cy="1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0" y="3476625"/>
            <a:ext cx="3581400" cy="1447800"/>
            <a:chOff x="-768" y="3456"/>
            <a:chExt cx="2256" cy="912"/>
          </a:xfrm>
        </p:grpSpPr>
        <p:sp>
          <p:nvSpPr>
            <p:cNvPr id="77843" name="Line 42"/>
            <p:cNvSpPr>
              <a:spLocks noChangeShapeType="1"/>
            </p:cNvSpPr>
            <p:nvPr/>
          </p:nvSpPr>
          <p:spPr bwMode="auto">
            <a:xfrm flipV="1">
              <a:off x="864" y="3456"/>
              <a:ext cx="62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-768" y="3696"/>
              <a:ext cx="2256" cy="672"/>
              <a:chOff x="0" y="2784"/>
              <a:chExt cx="2256" cy="672"/>
            </a:xfrm>
          </p:grpSpPr>
          <p:sp>
            <p:nvSpPr>
              <p:cNvPr id="77845" name="Oval 44"/>
              <p:cNvSpPr>
                <a:spLocks noChangeArrowheads="1"/>
              </p:cNvSpPr>
              <p:nvPr/>
            </p:nvSpPr>
            <p:spPr bwMode="auto">
              <a:xfrm>
                <a:off x="0" y="3024"/>
                <a:ext cx="1632" cy="43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pt-BR" sz="2000">
                    <a:latin typeface="Times New Roman" pitchFamily="18" charset="0"/>
                  </a:rPr>
                  <a:t>Respeito e valorização </a:t>
                </a:r>
              </a:p>
              <a:p>
                <a:pPr algn="ctr"/>
                <a:r>
                  <a:rPr lang="pt-BR" sz="2000">
                    <a:latin typeface="Times New Roman" pitchFamily="18" charset="0"/>
                  </a:rPr>
                  <a:t>da cultura local</a:t>
                </a:r>
              </a:p>
            </p:txBody>
          </p:sp>
          <p:sp>
            <p:nvSpPr>
              <p:cNvPr id="77846" name="Line 45"/>
              <p:cNvSpPr>
                <a:spLocks noChangeShapeType="1"/>
              </p:cNvSpPr>
              <p:nvPr/>
            </p:nvSpPr>
            <p:spPr bwMode="auto">
              <a:xfrm flipV="1">
                <a:off x="1632" y="3072"/>
                <a:ext cx="62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7847" name="Line 47"/>
              <p:cNvSpPr>
                <a:spLocks noChangeShapeType="1"/>
              </p:cNvSpPr>
              <p:nvPr/>
            </p:nvSpPr>
            <p:spPr bwMode="auto">
              <a:xfrm flipH="1" flipV="1">
                <a:off x="864" y="278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77835" name="Line 25"/>
          <p:cNvSpPr>
            <a:spLocks noChangeShapeType="1"/>
          </p:cNvSpPr>
          <p:nvPr/>
        </p:nvSpPr>
        <p:spPr bwMode="auto">
          <a:xfrm flipH="1">
            <a:off x="5429250" y="2428875"/>
            <a:ext cx="91440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7836" name="Line 25"/>
          <p:cNvSpPr>
            <a:spLocks noChangeShapeType="1"/>
          </p:cNvSpPr>
          <p:nvPr/>
        </p:nvSpPr>
        <p:spPr bwMode="auto">
          <a:xfrm flipH="1">
            <a:off x="5429250" y="2428875"/>
            <a:ext cx="928688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7837" name="Line 25"/>
          <p:cNvSpPr>
            <a:spLocks noChangeShapeType="1"/>
          </p:cNvSpPr>
          <p:nvPr/>
        </p:nvSpPr>
        <p:spPr bwMode="auto">
          <a:xfrm flipH="1">
            <a:off x="5429250" y="2500313"/>
            <a:ext cx="928688" cy="2643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7838" name="Line 25"/>
          <p:cNvSpPr>
            <a:spLocks noChangeShapeType="1"/>
          </p:cNvSpPr>
          <p:nvPr/>
        </p:nvSpPr>
        <p:spPr bwMode="auto">
          <a:xfrm flipH="1" flipV="1">
            <a:off x="5429250" y="5143500"/>
            <a:ext cx="428625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7839" name="Line 25"/>
          <p:cNvSpPr>
            <a:spLocks noChangeShapeType="1"/>
          </p:cNvSpPr>
          <p:nvPr/>
        </p:nvSpPr>
        <p:spPr bwMode="auto">
          <a:xfrm flipH="1" flipV="1">
            <a:off x="5429250" y="2643188"/>
            <a:ext cx="833438" cy="1128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7840" name="Line 25"/>
          <p:cNvSpPr>
            <a:spLocks noChangeShapeType="1"/>
          </p:cNvSpPr>
          <p:nvPr/>
        </p:nvSpPr>
        <p:spPr bwMode="auto">
          <a:xfrm flipH="1" flipV="1">
            <a:off x="5429250" y="3500438"/>
            <a:ext cx="8572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7841" name="Line 25"/>
          <p:cNvSpPr>
            <a:spLocks noChangeShapeType="1"/>
          </p:cNvSpPr>
          <p:nvPr/>
        </p:nvSpPr>
        <p:spPr bwMode="auto">
          <a:xfrm flipH="1">
            <a:off x="5429250" y="3786188"/>
            <a:ext cx="785813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7842" name="Line 25"/>
          <p:cNvSpPr>
            <a:spLocks noChangeShapeType="1"/>
          </p:cNvSpPr>
          <p:nvPr/>
        </p:nvSpPr>
        <p:spPr bwMode="auto">
          <a:xfrm flipH="1">
            <a:off x="5429250" y="3786188"/>
            <a:ext cx="857250" cy="135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smtClean="0"/>
              <a:t>Princípios do Design Sustentável: Dimensão Social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71875" y="1571625"/>
            <a:ext cx="1838325" cy="3810000"/>
            <a:chOff x="2250" y="1344"/>
            <a:chExt cx="1158" cy="2400"/>
          </a:xfrm>
        </p:grpSpPr>
        <p:sp>
          <p:nvSpPr>
            <p:cNvPr id="61444" name="Rectangle 4"/>
            <p:cNvSpPr>
              <a:spLocks noChangeArrowheads="1"/>
            </p:cNvSpPr>
            <p:nvPr/>
          </p:nvSpPr>
          <p:spPr bwMode="auto">
            <a:xfrm>
              <a:off x="2250" y="1344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pré-produção</a:t>
              </a:r>
            </a:p>
          </p:txBody>
        </p:sp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2256" y="1872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produção</a:t>
              </a:r>
            </a:p>
          </p:txBody>
        </p:sp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2256" y="2400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distribuição</a:t>
              </a:r>
            </a:p>
          </p:txBody>
        </p:sp>
        <p:sp>
          <p:nvSpPr>
            <p:cNvPr id="61447" name="Rectangle 7"/>
            <p:cNvSpPr>
              <a:spLocks noChangeArrowheads="1"/>
            </p:cNvSpPr>
            <p:nvPr/>
          </p:nvSpPr>
          <p:spPr bwMode="auto">
            <a:xfrm>
              <a:off x="2256" y="2928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uso</a:t>
              </a:r>
            </a:p>
          </p:txBody>
        </p:sp>
        <p:sp>
          <p:nvSpPr>
            <p:cNvPr id="61448" name="Rectangle 8"/>
            <p:cNvSpPr>
              <a:spLocks noChangeArrowheads="1"/>
            </p:cNvSpPr>
            <p:nvPr/>
          </p:nvSpPr>
          <p:spPr bwMode="auto">
            <a:xfrm>
              <a:off x="2256" y="3456"/>
              <a:ext cx="1152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</a:rPr>
                <a:t>descarte</a:t>
              </a:r>
            </a:p>
          </p:txBody>
        </p:sp>
        <p:sp>
          <p:nvSpPr>
            <p:cNvPr id="78878" name="AutoShape 9"/>
            <p:cNvSpPr>
              <a:spLocks noChangeArrowheads="1"/>
            </p:cNvSpPr>
            <p:nvPr/>
          </p:nvSpPr>
          <p:spPr bwMode="auto">
            <a:xfrm>
              <a:off x="2400" y="1632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879" name="AutoShape 10"/>
            <p:cNvSpPr>
              <a:spLocks noChangeArrowheads="1"/>
            </p:cNvSpPr>
            <p:nvPr/>
          </p:nvSpPr>
          <p:spPr bwMode="auto">
            <a:xfrm>
              <a:off x="2400" y="2160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880" name="AutoShape 11"/>
            <p:cNvSpPr>
              <a:spLocks noChangeArrowheads="1"/>
            </p:cNvSpPr>
            <p:nvPr/>
          </p:nvSpPr>
          <p:spPr bwMode="auto">
            <a:xfrm rot="10800000">
              <a:off x="3024" y="1632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881" name="AutoShape 12"/>
            <p:cNvSpPr>
              <a:spLocks noChangeArrowheads="1"/>
            </p:cNvSpPr>
            <p:nvPr/>
          </p:nvSpPr>
          <p:spPr bwMode="auto">
            <a:xfrm rot="10800000">
              <a:off x="3024" y="2160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882" name="AutoShape 13"/>
            <p:cNvSpPr>
              <a:spLocks noChangeArrowheads="1"/>
            </p:cNvSpPr>
            <p:nvPr/>
          </p:nvSpPr>
          <p:spPr bwMode="auto">
            <a:xfrm rot="10800000">
              <a:off x="3024" y="2688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883" name="AutoShape 14"/>
            <p:cNvSpPr>
              <a:spLocks noChangeArrowheads="1"/>
            </p:cNvSpPr>
            <p:nvPr/>
          </p:nvSpPr>
          <p:spPr bwMode="auto">
            <a:xfrm rot="10800000">
              <a:off x="3024" y="3216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8852" name="AutoShape 31"/>
          <p:cNvSpPr>
            <a:spLocks noChangeArrowheads="1"/>
          </p:cNvSpPr>
          <p:nvPr/>
        </p:nvSpPr>
        <p:spPr bwMode="auto">
          <a:xfrm>
            <a:off x="3810000" y="3705225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8853" name="AutoShape 32"/>
          <p:cNvSpPr>
            <a:spLocks noChangeArrowheads="1"/>
          </p:cNvSpPr>
          <p:nvPr/>
        </p:nvSpPr>
        <p:spPr bwMode="auto">
          <a:xfrm>
            <a:off x="3810000" y="4543425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8854" name="Oval 18"/>
          <p:cNvSpPr>
            <a:spLocks noChangeArrowheads="1"/>
          </p:cNvSpPr>
          <p:nvPr/>
        </p:nvSpPr>
        <p:spPr bwMode="auto">
          <a:xfrm>
            <a:off x="6429375" y="1785938"/>
            <a:ext cx="2349500" cy="85725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latin typeface="Times New Roman" pitchFamily="18" charset="0"/>
              </a:rPr>
              <a:t>Condições de</a:t>
            </a:r>
          </a:p>
          <a:p>
            <a:pPr algn="ctr"/>
            <a:r>
              <a:rPr lang="pt-BR" sz="2000">
                <a:latin typeface="Times New Roman" pitchFamily="18" charset="0"/>
              </a:rPr>
              <a:t>trabalho e emprego</a:t>
            </a:r>
          </a:p>
        </p:txBody>
      </p:sp>
      <p:sp>
        <p:nvSpPr>
          <p:cNvPr id="78855" name="Oval 18"/>
          <p:cNvSpPr>
            <a:spLocks noChangeArrowheads="1"/>
          </p:cNvSpPr>
          <p:nvPr/>
        </p:nvSpPr>
        <p:spPr bwMode="auto">
          <a:xfrm>
            <a:off x="214313" y="4857750"/>
            <a:ext cx="2349500" cy="714375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latin typeface="Times New Roman" pitchFamily="18" charset="0"/>
              </a:rPr>
              <a:t>Educação para a</a:t>
            </a:r>
          </a:p>
          <a:p>
            <a:pPr algn="ctr"/>
            <a:r>
              <a:rPr lang="pt-BR" sz="2000">
                <a:latin typeface="Times New Roman" pitchFamily="18" charset="0"/>
              </a:rPr>
              <a:t>sustentabilidade</a:t>
            </a:r>
          </a:p>
        </p:txBody>
      </p:sp>
      <p:sp>
        <p:nvSpPr>
          <p:cNvPr id="78856" name="Oval 28"/>
          <p:cNvSpPr>
            <a:spLocks noChangeArrowheads="1"/>
          </p:cNvSpPr>
          <p:nvPr/>
        </p:nvSpPr>
        <p:spPr bwMode="auto">
          <a:xfrm>
            <a:off x="6477000" y="3071813"/>
            <a:ext cx="2667000" cy="6858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latin typeface="Times New Roman" pitchFamily="18" charset="0"/>
              </a:rPr>
              <a:t>Promoção de </a:t>
            </a:r>
          </a:p>
          <a:p>
            <a:pPr algn="ctr"/>
            <a:r>
              <a:rPr lang="pt-BR" sz="2000">
                <a:latin typeface="Times New Roman" pitchFamily="18" charset="0"/>
              </a:rPr>
              <a:t>coesão social</a:t>
            </a:r>
          </a:p>
        </p:txBody>
      </p:sp>
      <p:sp>
        <p:nvSpPr>
          <p:cNvPr id="78857" name="Oval 44"/>
          <p:cNvSpPr>
            <a:spLocks noChangeArrowheads="1"/>
          </p:cNvSpPr>
          <p:nvPr/>
        </p:nvSpPr>
        <p:spPr bwMode="auto">
          <a:xfrm>
            <a:off x="0" y="3714750"/>
            <a:ext cx="2590800" cy="6858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latin typeface="Times New Roman" pitchFamily="18" charset="0"/>
              </a:rPr>
              <a:t>Transparência</a:t>
            </a:r>
          </a:p>
        </p:txBody>
      </p:sp>
      <p:sp>
        <p:nvSpPr>
          <p:cNvPr id="78858" name="Oval 35"/>
          <p:cNvSpPr>
            <a:spLocks noChangeArrowheads="1"/>
          </p:cNvSpPr>
          <p:nvPr/>
        </p:nvSpPr>
        <p:spPr bwMode="auto">
          <a:xfrm>
            <a:off x="0" y="2000250"/>
            <a:ext cx="2743200" cy="7620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latin typeface="Times New Roman" pitchFamily="18" charset="0"/>
              </a:rPr>
              <a:t>Equidade entre </a:t>
            </a:r>
          </a:p>
          <a:p>
            <a:pPr algn="ctr"/>
            <a:r>
              <a:rPr lang="pt-BR" sz="2000">
                <a:latin typeface="Times New Roman" pitchFamily="18" charset="0"/>
              </a:rPr>
              <a:t>stakeholders</a:t>
            </a:r>
          </a:p>
        </p:txBody>
      </p:sp>
      <p:sp>
        <p:nvSpPr>
          <p:cNvPr id="78859" name="Oval 24"/>
          <p:cNvSpPr>
            <a:spLocks noChangeArrowheads="1"/>
          </p:cNvSpPr>
          <p:nvPr/>
        </p:nvSpPr>
        <p:spPr bwMode="auto">
          <a:xfrm>
            <a:off x="6553200" y="4286250"/>
            <a:ext cx="2590800" cy="6858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latin typeface="Times New Roman" pitchFamily="18" charset="0"/>
              </a:rPr>
              <a:t>Integração do fraco </a:t>
            </a:r>
          </a:p>
          <a:p>
            <a:pPr algn="ctr"/>
            <a:r>
              <a:rPr lang="pt-BR" sz="2000">
                <a:latin typeface="Times New Roman" pitchFamily="18" charset="0"/>
              </a:rPr>
              <a:t>e marginalizado</a:t>
            </a:r>
          </a:p>
        </p:txBody>
      </p:sp>
      <p:cxnSp>
        <p:nvCxnSpPr>
          <p:cNvPr id="78860" name="Conector reto 55"/>
          <p:cNvCxnSpPr>
            <a:cxnSpLocks noChangeShapeType="1"/>
            <a:stCxn id="78858" idx="6"/>
            <a:endCxn id="61444" idx="1"/>
          </p:cNvCxnSpPr>
          <p:nvPr/>
        </p:nvCxnSpPr>
        <p:spPr bwMode="auto">
          <a:xfrm flipV="1">
            <a:off x="2743200" y="1800225"/>
            <a:ext cx="828675" cy="581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1" name="Conector reto 57"/>
          <p:cNvCxnSpPr>
            <a:cxnSpLocks noChangeShapeType="1"/>
            <a:stCxn id="78858" idx="6"/>
            <a:endCxn id="61445" idx="1"/>
          </p:cNvCxnSpPr>
          <p:nvPr/>
        </p:nvCxnSpPr>
        <p:spPr bwMode="auto">
          <a:xfrm>
            <a:off x="2743200" y="2381250"/>
            <a:ext cx="838200" cy="257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2" name="Conector reto 59"/>
          <p:cNvCxnSpPr>
            <a:cxnSpLocks noChangeShapeType="1"/>
            <a:stCxn id="78858" idx="6"/>
            <a:endCxn id="61446" idx="1"/>
          </p:cNvCxnSpPr>
          <p:nvPr/>
        </p:nvCxnSpPr>
        <p:spPr bwMode="auto">
          <a:xfrm>
            <a:off x="2743200" y="2381250"/>
            <a:ext cx="838200" cy="1095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3" name="Conector reto 61"/>
          <p:cNvCxnSpPr>
            <a:cxnSpLocks noChangeShapeType="1"/>
            <a:stCxn id="78858" idx="6"/>
            <a:endCxn id="61447" idx="1"/>
          </p:cNvCxnSpPr>
          <p:nvPr/>
        </p:nvCxnSpPr>
        <p:spPr bwMode="auto">
          <a:xfrm>
            <a:off x="2743200" y="2381250"/>
            <a:ext cx="838200" cy="1933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4" name="Conector reto 63"/>
          <p:cNvCxnSpPr>
            <a:cxnSpLocks noChangeShapeType="1"/>
            <a:stCxn id="78858" idx="6"/>
            <a:endCxn id="61448" idx="1"/>
          </p:cNvCxnSpPr>
          <p:nvPr/>
        </p:nvCxnSpPr>
        <p:spPr bwMode="auto">
          <a:xfrm>
            <a:off x="2743200" y="2381250"/>
            <a:ext cx="838200" cy="2771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5" name="Conector reto 65"/>
          <p:cNvCxnSpPr>
            <a:cxnSpLocks noChangeShapeType="1"/>
            <a:stCxn id="78857" idx="6"/>
            <a:endCxn id="61447" idx="1"/>
          </p:cNvCxnSpPr>
          <p:nvPr/>
        </p:nvCxnSpPr>
        <p:spPr bwMode="auto">
          <a:xfrm>
            <a:off x="2590800" y="4057650"/>
            <a:ext cx="990600" cy="257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6" name="Conector reto 67"/>
          <p:cNvCxnSpPr>
            <a:cxnSpLocks noChangeShapeType="1"/>
            <a:stCxn id="78857" idx="6"/>
            <a:endCxn id="61445" idx="1"/>
          </p:cNvCxnSpPr>
          <p:nvPr/>
        </p:nvCxnSpPr>
        <p:spPr bwMode="auto">
          <a:xfrm flipV="1">
            <a:off x="2590800" y="2638425"/>
            <a:ext cx="990600" cy="14192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7" name="Conector reto 69"/>
          <p:cNvCxnSpPr>
            <a:cxnSpLocks noChangeShapeType="1"/>
            <a:stCxn id="78855" idx="6"/>
            <a:endCxn id="61447" idx="1"/>
          </p:cNvCxnSpPr>
          <p:nvPr/>
        </p:nvCxnSpPr>
        <p:spPr bwMode="auto">
          <a:xfrm flipV="1">
            <a:off x="2563813" y="4314825"/>
            <a:ext cx="1017587" cy="900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8" name="Conector reto 71"/>
          <p:cNvCxnSpPr>
            <a:cxnSpLocks noChangeShapeType="1"/>
            <a:stCxn id="78854" idx="2"/>
            <a:endCxn id="61445" idx="3"/>
          </p:cNvCxnSpPr>
          <p:nvPr/>
        </p:nvCxnSpPr>
        <p:spPr bwMode="auto">
          <a:xfrm rot="10800000" flipV="1">
            <a:off x="5410200" y="2214563"/>
            <a:ext cx="1019175" cy="4238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9" name="Conector reto 73"/>
          <p:cNvCxnSpPr>
            <a:cxnSpLocks noChangeShapeType="1"/>
            <a:stCxn id="78854" idx="2"/>
            <a:endCxn id="61448" idx="3"/>
          </p:cNvCxnSpPr>
          <p:nvPr/>
        </p:nvCxnSpPr>
        <p:spPr bwMode="auto">
          <a:xfrm rot="10800000" flipV="1">
            <a:off x="5410200" y="2214563"/>
            <a:ext cx="1019175" cy="2938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70" name="Conector reto 75"/>
          <p:cNvCxnSpPr>
            <a:cxnSpLocks noChangeShapeType="1"/>
            <a:stCxn id="78856" idx="2"/>
            <a:endCxn id="61447" idx="3"/>
          </p:cNvCxnSpPr>
          <p:nvPr/>
        </p:nvCxnSpPr>
        <p:spPr bwMode="auto">
          <a:xfrm rot="10800000" flipV="1">
            <a:off x="5410200" y="3414713"/>
            <a:ext cx="1066800" cy="9001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71" name="Conector reto 77"/>
          <p:cNvCxnSpPr>
            <a:cxnSpLocks noChangeShapeType="1"/>
            <a:stCxn id="78859" idx="2"/>
          </p:cNvCxnSpPr>
          <p:nvPr/>
        </p:nvCxnSpPr>
        <p:spPr bwMode="auto">
          <a:xfrm rot="10800000">
            <a:off x="5429250" y="2714625"/>
            <a:ext cx="1123950" cy="1914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72" name="Conector reto 79"/>
          <p:cNvCxnSpPr>
            <a:cxnSpLocks noChangeShapeType="1"/>
            <a:stCxn id="78859" idx="2"/>
            <a:endCxn id="61447" idx="3"/>
          </p:cNvCxnSpPr>
          <p:nvPr/>
        </p:nvCxnSpPr>
        <p:spPr bwMode="auto">
          <a:xfrm rot="10800000">
            <a:off x="5410200" y="4314825"/>
            <a:ext cx="1143000" cy="3143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178</Words>
  <Application>Microsoft Office PowerPoint</Application>
  <PresentationFormat>Apresentação na tela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vantagens</vt:lpstr>
      <vt:lpstr>Vantagens do PSS: empresas</vt:lpstr>
      <vt:lpstr>Vantagens do PSS: governo</vt:lpstr>
      <vt:lpstr>Vantagens do PSS: Sociedade</vt:lpstr>
      <vt:lpstr>Princípios do Design Sustentável: Dimensão Ambiental</vt:lpstr>
      <vt:lpstr>Princípios do Design Sustentável: Dimensão Econômica</vt:lpstr>
      <vt:lpstr>Princípios do Design Sustentável: Dimensão Social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Aguinaldo - UFPR</dc:creator>
  <cp:lastModifiedBy>Aguinaldo - UFPR</cp:lastModifiedBy>
  <cp:revision>15</cp:revision>
  <dcterms:created xsi:type="dcterms:W3CDTF">2012-09-18T12:05:59Z</dcterms:created>
  <dcterms:modified xsi:type="dcterms:W3CDTF">2012-09-20T03:08:14Z</dcterms:modified>
</cp:coreProperties>
</file>